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30"/>
  </p:notesMasterIdLst>
  <p:handoutMasterIdLst>
    <p:handoutMasterId r:id="rId31"/>
  </p:handoutMasterIdLst>
  <p:sldIdLst>
    <p:sldId id="418" r:id="rId2"/>
    <p:sldId id="419" r:id="rId3"/>
    <p:sldId id="467" r:id="rId4"/>
    <p:sldId id="420" r:id="rId5"/>
    <p:sldId id="423" r:id="rId6"/>
    <p:sldId id="471" r:id="rId7"/>
    <p:sldId id="472" r:id="rId8"/>
    <p:sldId id="473" r:id="rId9"/>
    <p:sldId id="474" r:id="rId10"/>
    <p:sldId id="475" r:id="rId11"/>
    <p:sldId id="476" r:id="rId12"/>
    <p:sldId id="477" r:id="rId13"/>
    <p:sldId id="479" r:id="rId14"/>
    <p:sldId id="480" r:id="rId15"/>
    <p:sldId id="478" r:id="rId16"/>
    <p:sldId id="481" r:id="rId17"/>
    <p:sldId id="482" r:id="rId18"/>
    <p:sldId id="483" r:id="rId19"/>
    <p:sldId id="484" r:id="rId20"/>
    <p:sldId id="486" r:id="rId21"/>
    <p:sldId id="487" r:id="rId22"/>
    <p:sldId id="488" r:id="rId23"/>
    <p:sldId id="489" r:id="rId24"/>
    <p:sldId id="490" r:id="rId25"/>
    <p:sldId id="491" r:id="rId26"/>
    <p:sldId id="492" r:id="rId27"/>
    <p:sldId id="427" r:id="rId28"/>
    <p:sldId id="348" r:id="rId29"/>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B6905"/>
    <a:srgbClr val="692AA2"/>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87696" autoAdjust="0"/>
  </p:normalViewPr>
  <p:slideViewPr>
    <p:cSldViewPr>
      <p:cViewPr varScale="1">
        <p:scale>
          <a:sx n="52" d="100"/>
          <a:sy n="52" d="100"/>
        </p:scale>
        <p:origin x="1104" y="52"/>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28/11/2023</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28/11/2023</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D11351D7-7B69-40B9-8EEA-B4FEF26EED31}" type="slidenum">
              <a:rPr lang="id-ID" smtClean="0"/>
              <a:pPr/>
              <a:t>4</a:t>
            </a:fld>
            <a:endParaRPr lang="id-ID"/>
          </a:p>
        </p:txBody>
      </p:sp>
    </p:spTree>
    <p:extLst>
      <p:ext uri="{BB962C8B-B14F-4D97-AF65-F5344CB8AC3E}">
        <p14:creationId xmlns:p14="http://schemas.microsoft.com/office/powerpoint/2010/main" val="2192165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endParaRPr lang="id-ID"/>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8000" y="0"/>
            <a:ext cx="9144000" cy="312419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91344" y="692696"/>
            <a:ext cx="2765805" cy="18209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a:t>Click icon to add table</a:t>
            </a:r>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lvl1pPr marL="452438" indent="-452438">
              <a:defRPr b="0">
                <a:solidFill>
                  <a:srgbClr val="000000"/>
                </a:solidFill>
              </a:defRPr>
            </a:lvl1pPr>
            <a:lvl2pPr marL="895350" indent="-438150">
              <a:buFont typeface="Courier New" panose="02070309020205020404" pitchFamily="49" charset="0"/>
              <a:buChar char="o"/>
              <a:defRPr>
                <a:solidFill>
                  <a:srgbClr val="000000"/>
                </a:solidFill>
              </a:defRPr>
            </a:lvl2pPr>
            <a:lvl3pPr marL="1347788" indent="-433388">
              <a:buFont typeface="Wingdings" panose="05000000000000000000" pitchFamily="2" charset="2"/>
              <a:buChar char="ü"/>
              <a:defRPr>
                <a:solidFill>
                  <a:srgbClr val="000000"/>
                </a:solidFill>
              </a:defRPr>
            </a:lvl3pPr>
            <a:lvl4pPr marL="1790700" indent="-419100">
              <a:buFont typeface="Wingdings" panose="05000000000000000000" pitchFamily="2" charset="2"/>
              <a:buChar char="v"/>
              <a:defRPr>
                <a:solidFill>
                  <a:srgbClr val="000000"/>
                </a:solidFill>
              </a:defRPr>
            </a:lvl4pPr>
            <a:lvl5pPr marL="2243138" indent="-414338">
              <a:buFont typeface="Wingdings" panose="05000000000000000000" pitchFamily="2" charset="2"/>
              <a:buChar char="Ø"/>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7408" y="476672"/>
            <a:ext cx="10814992" cy="940966"/>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AU" dirty="0"/>
          </a:p>
        </p:txBody>
      </p:sp>
      <p:pic>
        <p:nvPicPr>
          <p:cNvPr id="14" name="Picture 13"/>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a:solidFill>
                  <a:schemeClr val="tx1"/>
                </a:solidFill>
                <a:effectLst/>
              </a:rPr>
              <a:t>FAKULTAS </a:t>
            </a:r>
          </a:p>
          <a:p>
            <a:pPr algn="ctr"/>
            <a:r>
              <a:rPr lang="id-ID" sz="1500" kern="0" dirty="0">
                <a:solidFill>
                  <a:schemeClr val="tx1"/>
                </a:solidFill>
                <a:effectLst/>
              </a:rPr>
              <a:t>TEKNOLOGI</a:t>
            </a:r>
            <a:r>
              <a:rPr lang="id-ID" sz="1500" kern="0" baseline="0" dirty="0">
                <a:solidFill>
                  <a:schemeClr val="tx1"/>
                </a:solidFill>
                <a:effectLst/>
              </a:rPr>
              <a:t> INFORMASI</a:t>
            </a:r>
            <a:endParaRPr lang="en-AU" sz="1500" kern="0" dirty="0">
              <a:solidFill>
                <a:schemeClr val="tx1"/>
              </a:solidFill>
              <a:effectLst/>
            </a:endParaRPr>
          </a:p>
        </p:txBody>
      </p:sp>
      <p:pic>
        <p:nvPicPr>
          <p:cNvPr id="2" name="Picture 1"/>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909798" y="-33238"/>
            <a:ext cx="8443753" cy="72593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l" rtl="0" eaLnBrk="1" fontAlgn="base" hangingPunct="1">
        <a:spcBef>
          <a:spcPct val="0"/>
        </a:spcBef>
        <a:spcAft>
          <a:spcPct val="0"/>
        </a:spcAft>
        <a:defRPr sz="3200" b="1">
          <a:solidFill>
            <a:schemeClr val="bg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just" rtl="0" eaLnBrk="1" fontAlgn="base" hangingPunct="1">
        <a:spcBef>
          <a:spcPct val="20000"/>
        </a:spcBef>
        <a:spcAft>
          <a:spcPct val="0"/>
        </a:spcAft>
        <a:buClr>
          <a:srgbClr val="002060"/>
        </a:buClr>
        <a:buFont typeface="Wingdings" pitchFamily="2" charset="2"/>
        <a:buChar char="q"/>
        <a:defRPr sz="2800" b="0">
          <a:solidFill>
            <a:srgbClr val="002060"/>
          </a:solidFill>
          <a:latin typeface="Calibri" panose="020F0502020204030204" pitchFamily="34" charset="0"/>
          <a:ea typeface="+mn-ea"/>
          <a:cs typeface="Calibri" panose="020F0502020204030204" pitchFamily="34" charset="0"/>
        </a:defRPr>
      </a:lvl1pPr>
      <a:lvl2pPr marL="742950" indent="-285750" algn="just" rtl="0" eaLnBrk="1" fontAlgn="base" hangingPunct="1">
        <a:spcBef>
          <a:spcPct val="20000"/>
        </a:spcBef>
        <a:spcAft>
          <a:spcPct val="0"/>
        </a:spcAft>
        <a:buClr>
          <a:srgbClr val="002060"/>
        </a:buClr>
        <a:buFont typeface="Courier New" panose="02070309020205020404" pitchFamily="49" charset="0"/>
        <a:buChar char="o"/>
        <a:defRPr sz="2400">
          <a:solidFill>
            <a:srgbClr val="002060"/>
          </a:solidFill>
          <a:latin typeface="Calibri" panose="020F0502020204030204" pitchFamily="34" charset="0"/>
          <a:cs typeface="Calibri" panose="020F0502020204030204" pitchFamily="34" charset="0"/>
        </a:defRPr>
      </a:lvl2pPr>
      <a:lvl3pPr marL="1143000" indent="-228600" algn="just" rtl="0" eaLnBrk="1" fontAlgn="base" hangingPunct="1">
        <a:spcBef>
          <a:spcPct val="20000"/>
        </a:spcBef>
        <a:spcAft>
          <a:spcPct val="0"/>
        </a:spcAft>
        <a:buClr>
          <a:srgbClr val="002060"/>
        </a:buClr>
        <a:buFont typeface="Wingdings" panose="05000000000000000000" pitchFamily="2" charset="2"/>
        <a:buChar char="ü"/>
        <a:defRPr sz="2200">
          <a:solidFill>
            <a:srgbClr val="002060"/>
          </a:solidFill>
          <a:latin typeface="Calibri" panose="020F0502020204030204" pitchFamily="34" charset="0"/>
          <a:cs typeface="Calibri" panose="020F0502020204030204" pitchFamily="34" charset="0"/>
        </a:defRPr>
      </a:lvl3pPr>
      <a:lvl4pPr marL="1600200" indent="-228600" algn="just" rtl="0" eaLnBrk="1" fontAlgn="base" hangingPunct="1">
        <a:spcBef>
          <a:spcPct val="20000"/>
        </a:spcBef>
        <a:spcAft>
          <a:spcPct val="0"/>
        </a:spcAft>
        <a:buClr>
          <a:srgbClr val="002060"/>
        </a:buClr>
        <a:buFont typeface="Wingdings" panose="05000000000000000000" pitchFamily="2" charset="2"/>
        <a:buChar char="§"/>
        <a:defRPr sz="2000">
          <a:solidFill>
            <a:srgbClr val="002060"/>
          </a:solidFill>
          <a:latin typeface="Calibri" panose="020F0502020204030204" pitchFamily="34" charset="0"/>
          <a:cs typeface="Calibri" panose="020F0502020204030204" pitchFamily="34" charset="0"/>
        </a:defRPr>
      </a:lvl4pPr>
      <a:lvl5pPr marL="2057400" indent="-228600" algn="just" rtl="0" eaLnBrk="1" fontAlgn="base" hangingPunct="1">
        <a:spcBef>
          <a:spcPct val="20000"/>
        </a:spcBef>
        <a:spcAft>
          <a:spcPct val="0"/>
        </a:spcAft>
        <a:buClr>
          <a:srgbClr val="002060"/>
        </a:buClr>
        <a:buFont typeface="Wingdings" panose="05000000000000000000" pitchFamily="2" charset="2"/>
        <a:buChar char="Ø"/>
        <a:defRPr sz="2000">
          <a:solidFill>
            <a:srgbClr val="002060"/>
          </a:solidFill>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youtu.be/CJZN51tudS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29207/resti.v5i4.3308" TargetMode="External"/><Relationship Id="rId2" Type="http://schemas.openxmlformats.org/officeDocument/2006/relationships/hyperlink" Target="http://dx.doi.org/10.30865/mib.v5i1.2580" TargetMode="External"/><Relationship Id="rId1" Type="http://schemas.openxmlformats.org/officeDocument/2006/relationships/slideLayout" Target="../slideLayouts/slideLayout2.xml"/><Relationship Id="rId6" Type="http://schemas.openxmlformats.org/officeDocument/2006/relationships/hyperlink" Target="https://doi.org/10.46799/jsa.v2i10.327" TargetMode="External"/><Relationship Id="rId5" Type="http://schemas.openxmlformats.org/officeDocument/2006/relationships/hyperlink" Target="https://ejournal.uin-suska.ac.id/index.php/coreit/article/view/14290" TargetMode="External"/><Relationship Id="rId4" Type="http://schemas.openxmlformats.org/officeDocument/2006/relationships/hyperlink" Target="https://eprints.umm.ac.id/97244/"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31294/ji.v8i2.9681" TargetMode="External"/><Relationship Id="rId2" Type="http://schemas.openxmlformats.org/officeDocument/2006/relationships/hyperlink" Target="https://doi.org/10.34148/teknika.v10i1.311" TargetMode="External"/><Relationship Id="rId1" Type="http://schemas.openxmlformats.org/officeDocument/2006/relationships/slideLayout" Target="../slideLayouts/slideLayout2.xml"/><Relationship Id="rId6" Type="http://schemas.openxmlformats.org/officeDocument/2006/relationships/hyperlink" Target="http://prosiding.unipma.ac.id/index.php/sendiko/article/view/2240" TargetMode="External"/><Relationship Id="rId5" Type="http://schemas.openxmlformats.org/officeDocument/2006/relationships/hyperlink" Target="https://doi.org/10.23887/janapati.v11i2" TargetMode="External"/><Relationship Id="rId4" Type="http://schemas.openxmlformats.org/officeDocument/2006/relationships/hyperlink" Target="https://doi.org/10.29207/resti.v5i1.27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youtu.be/rpT6nwJk14c"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bUub3iDcP98" TargetMode="External"/><Relationship Id="rId5" Type="http://schemas.openxmlformats.org/officeDocument/2006/relationships/hyperlink" Target="https://youtu.be/EvnXXWIJjuk" TargetMode="Externa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analyticsvidhya.com/blog/2018/04/a-comprehensive-guide-to-understand-and-implement-text-classification-in-python/" TargetMode="External"/><Relationship Id="rId2" Type="http://schemas.openxmlformats.org/officeDocument/2006/relationships/hyperlink" Target="https://monkeylearn.com/text-classification" TargetMode="External"/><Relationship Id="rId1" Type="http://schemas.openxmlformats.org/officeDocument/2006/relationships/slideLayout" Target="../slideLayouts/slideLayout2.xml"/><Relationship Id="rId6" Type="http://schemas.openxmlformats.org/officeDocument/2006/relationships/hyperlink" Target="https://www.projectpro.io/article/machine-learning-nlp-text-classification-algorithms-and-models/523" TargetMode="External"/><Relationship Id="rId5" Type="http://schemas.openxmlformats.org/officeDocument/2006/relationships/hyperlink" Target="https://medium.com/@sholihulhuda00/support-vector-machine-bd7f53687e69" TargetMode="External"/><Relationship Id="rId4" Type="http://schemas.openxmlformats.org/officeDocument/2006/relationships/hyperlink" Target="https://www.webology.org/data-cms/articles/20200515052111pma139.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a:t>FAKULTAS TEKNOLOGI INFORMASI</a:t>
            </a:r>
          </a:p>
        </p:txBody>
      </p:sp>
      <p:sp>
        <p:nvSpPr>
          <p:cNvPr id="5" name="Subtitle 4"/>
          <p:cNvSpPr>
            <a:spLocks noGrp="1"/>
          </p:cNvSpPr>
          <p:nvPr>
            <p:ph type="subTitle" idx="1"/>
          </p:nvPr>
        </p:nvSpPr>
        <p:spPr>
          <a:xfrm>
            <a:off x="551384" y="4149080"/>
            <a:ext cx="10945216" cy="1512168"/>
          </a:xfrm>
        </p:spPr>
        <p:txBody>
          <a:bodyPr/>
          <a:lstStyle/>
          <a:p>
            <a:r>
              <a:rPr lang="es-ES" sz="5400" b="1"/>
              <a:t>ANALISIS TEKS PADA MEDIA SOSIAL</a:t>
            </a:r>
            <a:endParaRPr lang="id-ID" sz="4400" b="1"/>
          </a:p>
          <a:p>
            <a:r>
              <a:rPr lang="id-ID" sz="3600" b="1"/>
              <a:t>[</a:t>
            </a:r>
            <a:r>
              <a:rPr lang="en-ID" sz="3600" b="1"/>
              <a:t>KP398 – 2</a:t>
            </a:r>
            <a:r>
              <a:rPr lang="id-ID" sz="3600" b="1"/>
              <a:t> SKS </a:t>
            </a:r>
            <a:r>
              <a:rPr lang="en-ID" sz="3600" b="1"/>
              <a:t>– S1 TEKNIK INFORMATIKA</a:t>
            </a:r>
            <a:r>
              <a:rPr lang="id-ID" sz="3600" b="1"/>
              <a:t>]</a:t>
            </a:r>
            <a:endParaRPr lang="id-ID" sz="3600" b="1" dirty="0"/>
          </a:p>
        </p:txBody>
      </p:sp>
    </p:spTree>
    <p:extLst>
      <p:ext uri="{BB962C8B-B14F-4D97-AF65-F5344CB8AC3E}">
        <p14:creationId xmlns:p14="http://schemas.microsoft.com/office/powerpoint/2010/main" val="4121763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Klasifikasi Berbasis Algoritma Pembelajaran: </a:t>
            </a:r>
            <a:r>
              <a:rPr lang="en-ID">
                <a:solidFill>
                  <a:srgbClr val="FFFF00"/>
                </a:solidFill>
              </a:rPr>
              <a:t>Training</a:t>
            </a:r>
          </a:p>
        </p:txBody>
      </p:sp>
      <p:pic>
        <p:nvPicPr>
          <p:cNvPr id="3074" name="Picture 2" descr="Training process in Text Classific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7490" y="1371600"/>
            <a:ext cx="951702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44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Klasifikasi Berbasis Algoritma Pembelajaran: </a:t>
            </a:r>
            <a:r>
              <a:rPr lang="en-ID">
                <a:solidFill>
                  <a:srgbClr val="FFFF00"/>
                </a:solidFill>
              </a:rPr>
              <a:t>Testing / Prediksi</a:t>
            </a:r>
          </a:p>
        </p:txBody>
      </p:sp>
      <p:pic>
        <p:nvPicPr>
          <p:cNvPr id="4098" name="Picture 2" descr="Prediction process in Text Classific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411361"/>
            <a:ext cx="10972800" cy="4873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94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Klasifikasi Teks: </a:t>
            </a:r>
            <a:r>
              <a:rPr lang="en-ID">
                <a:solidFill>
                  <a:srgbClr val="FFFF00"/>
                </a:solidFill>
              </a:rPr>
              <a:t>Algoritma Pembelajaran</a:t>
            </a:r>
          </a:p>
        </p:txBody>
      </p:sp>
      <p:grpSp>
        <p:nvGrpSpPr>
          <p:cNvPr id="5" name="Group 4"/>
          <p:cNvGrpSpPr/>
          <p:nvPr/>
        </p:nvGrpSpPr>
        <p:grpSpPr>
          <a:xfrm>
            <a:off x="609600" y="1394294"/>
            <a:ext cx="10972800" cy="4907611"/>
            <a:chOff x="609600" y="1394294"/>
            <a:chExt cx="10972800" cy="4907611"/>
          </a:xfrm>
        </p:grpSpPr>
        <p:sp>
          <p:nvSpPr>
            <p:cNvPr id="6" name="Freeform 5"/>
            <p:cNvSpPr/>
            <p:nvPr/>
          </p:nvSpPr>
          <p:spPr>
            <a:xfrm>
              <a:off x="609600" y="1394294"/>
              <a:ext cx="10972800" cy="743535"/>
            </a:xfrm>
            <a:custGeom>
              <a:avLst/>
              <a:gdLst>
                <a:gd name="connsiteX0" fmla="*/ 0 w 10972800"/>
                <a:gd name="connsiteY0" fmla="*/ 123925 h 743535"/>
                <a:gd name="connsiteX1" fmla="*/ 123925 w 10972800"/>
                <a:gd name="connsiteY1" fmla="*/ 0 h 743535"/>
                <a:gd name="connsiteX2" fmla="*/ 10848875 w 10972800"/>
                <a:gd name="connsiteY2" fmla="*/ 0 h 743535"/>
                <a:gd name="connsiteX3" fmla="*/ 10972800 w 10972800"/>
                <a:gd name="connsiteY3" fmla="*/ 123925 h 743535"/>
                <a:gd name="connsiteX4" fmla="*/ 10972800 w 10972800"/>
                <a:gd name="connsiteY4" fmla="*/ 619610 h 743535"/>
                <a:gd name="connsiteX5" fmla="*/ 10848875 w 10972800"/>
                <a:gd name="connsiteY5" fmla="*/ 743535 h 743535"/>
                <a:gd name="connsiteX6" fmla="*/ 123925 w 10972800"/>
                <a:gd name="connsiteY6" fmla="*/ 743535 h 743535"/>
                <a:gd name="connsiteX7" fmla="*/ 0 w 10972800"/>
                <a:gd name="connsiteY7" fmla="*/ 619610 h 743535"/>
                <a:gd name="connsiteX8" fmla="*/ 0 w 10972800"/>
                <a:gd name="connsiteY8" fmla="*/ 123925 h 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743535">
                  <a:moveTo>
                    <a:pt x="0" y="123925"/>
                  </a:moveTo>
                  <a:cubicBezTo>
                    <a:pt x="0" y="55483"/>
                    <a:pt x="55483" y="0"/>
                    <a:pt x="123925" y="0"/>
                  </a:cubicBezTo>
                  <a:lnTo>
                    <a:pt x="10848875" y="0"/>
                  </a:lnTo>
                  <a:cubicBezTo>
                    <a:pt x="10917317" y="0"/>
                    <a:pt x="10972800" y="55483"/>
                    <a:pt x="10972800" y="123925"/>
                  </a:cubicBezTo>
                  <a:lnTo>
                    <a:pt x="10972800" y="619610"/>
                  </a:lnTo>
                  <a:cubicBezTo>
                    <a:pt x="10972800" y="688052"/>
                    <a:pt x="10917317" y="743535"/>
                    <a:pt x="10848875" y="743535"/>
                  </a:cubicBezTo>
                  <a:lnTo>
                    <a:pt x="123925" y="743535"/>
                  </a:lnTo>
                  <a:cubicBezTo>
                    <a:pt x="55483" y="743535"/>
                    <a:pt x="0" y="688052"/>
                    <a:pt x="0" y="619610"/>
                  </a:cubicBezTo>
                  <a:lnTo>
                    <a:pt x="0" y="123925"/>
                  </a:lnTo>
                  <a:close/>
                </a:path>
              </a:pathLst>
            </a:custGeom>
            <a:solidFill>
              <a:srgbClr val="0070C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4406" tIns="154406" rIns="154406" bIns="154406" numCol="1" spcCol="1270" anchor="ctr" anchorCtr="0">
              <a:noAutofit/>
            </a:bodyPr>
            <a:lstStyle/>
            <a:p>
              <a:pPr lvl="0" algn="l" defTabSz="1377950" rtl="0">
                <a:lnSpc>
                  <a:spcPct val="90000"/>
                </a:lnSpc>
                <a:spcBef>
                  <a:spcPct val="0"/>
                </a:spcBef>
                <a:spcAft>
                  <a:spcPct val="35000"/>
                </a:spcAft>
              </a:pPr>
              <a:r>
                <a:rPr lang="en-ID" sz="3100" b="0" kern="1200"/>
                <a:t>Naïve Bayes Classifier (NBC)</a:t>
              </a:r>
              <a:endParaRPr lang="en-ID" sz="3100" kern="1200"/>
            </a:p>
          </p:txBody>
        </p:sp>
        <p:sp>
          <p:nvSpPr>
            <p:cNvPr id="7" name="Freeform 6"/>
            <p:cNvSpPr/>
            <p:nvPr/>
          </p:nvSpPr>
          <p:spPr>
            <a:xfrm>
              <a:off x="609600" y="2227109"/>
              <a:ext cx="10972800" cy="743535"/>
            </a:xfrm>
            <a:custGeom>
              <a:avLst/>
              <a:gdLst>
                <a:gd name="connsiteX0" fmla="*/ 0 w 10972800"/>
                <a:gd name="connsiteY0" fmla="*/ 123925 h 743535"/>
                <a:gd name="connsiteX1" fmla="*/ 123925 w 10972800"/>
                <a:gd name="connsiteY1" fmla="*/ 0 h 743535"/>
                <a:gd name="connsiteX2" fmla="*/ 10848875 w 10972800"/>
                <a:gd name="connsiteY2" fmla="*/ 0 h 743535"/>
                <a:gd name="connsiteX3" fmla="*/ 10972800 w 10972800"/>
                <a:gd name="connsiteY3" fmla="*/ 123925 h 743535"/>
                <a:gd name="connsiteX4" fmla="*/ 10972800 w 10972800"/>
                <a:gd name="connsiteY4" fmla="*/ 619610 h 743535"/>
                <a:gd name="connsiteX5" fmla="*/ 10848875 w 10972800"/>
                <a:gd name="connsiteY5" fmla="*/ 743535 h 743535"/>
                <a:gd name="connsiteX6" fmla="*/ 123925 w 10972800"/>
                <a:gd name="connsiteY6" fmla="*/ 743535 h 743535"/>
                <a:gd name="connsiteX7" fmla="*/ 0 w 10972800"/>
                <a:gd name="connsiteY7" fmla="*/ 619610 h 743535"/>
                <a:gd name="connsiteX8" fmla="*/ 0 w 10972800"/>
                <a:gd name="connsiteY8" fmla="*/ 123925 h 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743535">
                  <a:moveTo>
                    <a:pt x="0" y="123925"/>
                  </a:moveTo>
                  <a:cubicBezTo>
                    <a:pt x="0" y="55483"/>
                    <a:pt x="55483" y="0"/>
                    <a:pt x="123925" y="0"/>
                  </a:cubicBezTo>
                  <a:lnTo>
                    <a:pt x="10848875" y="0"/>
                  </a:lnTo>
                  <a:cubicBezTo>
                    <a:pt x="10917317" y="0"/>
                    <a:pt x="10972800" y="55483"/>
                    <a:pt x="10972800" y="123925"/>
                  </a:cubicBezTo>
                  <a:lnTo>
                    <a:pt x="10972800" y="619610"/>
                  </a:lnTo>
                  <a:cubicBezTo>
                    <a:pt x="10972800" y="688052"/>
                    <a:pt x="10917317" y="743535"/>
                    <a:pt x="10848875" y="743535"/>
                  </a:cubicBezTo>
                  <a:lnTo>
                    <a:pt x="123925" y="743535"/>
                  </a:lnTo>
                  <a:cubicBezTo>
                    <a:pt x="55483" y="743535"/>
                    <a:pt x="0" y="688052"/>
                    <a:pt x="0" y="619610"/>
                  </a:cubicBezTo>
                  <a:lnTo>
                    <a:pt x="0" y="123925"/>
                  </a:lnTo>
                  <a:close/>
                </a:path>
              </a:pathLst>
            </a:custGeom>
            <a:solidFill>
              <a:srgbClr val="FB6905"/>
            </a:solidFill>
          </p:spPr>
          <p:style>
            <a:lnRef idx="2">
              <a:schemeClr val="lt1">
                <a:hueOff val="0"/>
                <a:satOff val="0"/>
                <a:lumOff val="0"/>
                <a:alphaOff val="0"/>
              </a:schemeClr>
            </a:lnRef>
            <a:fillRef idx="1">
              <a:schemeClr val="accent5">
                <a:hueOff val="-2076013"/>
                <a:satOff val="7000"/>
                <a:lumOff val="-7804"/>
                <a:alphaOff val="0"/>
              </a:schemeClr>
            </a:fillRef>
            <a:effectRef idx="0">
              <a:schemeClr val="accent5">
                <a:hueOff val="-2076013"/>
                <a:satOff val="7000"/>
                <a:lumOff val="-7804"/>
                <a:alphaOff val="0"/>
              </a:schemeClr>
            </a:effectRef>
            <a:fontRef idx="minor">
              <a:schemeClr val="lt1"/>
            </a:fontRef>
          </p:style>
          <p:txBody>
            <a:bodyPr spcFirstLastPara="0" vert="horz" wrap="square" lIns="154406" tIns="154406" rIns="154406" bIns="154406" numCol="1" spcCol="1270" anchor="ctr" anchorCtr="0">
              <a:noAutofit/>
            </a:bodyPr>
            <a:lstStyle/>
            <a:p>
              <a:pPr lvl="0" algn="l" defTabSz="1377950" rtl="0">
                <a:lnSpc>
                  <a:spcPct val="90000"/>
                </a:lnSpc>
                <a:spcBef>
                  <a:spcPct val="0"/>
                </a:spcBef>
                <a:spcAft>
                  <a:spcPct val="35000"/>
                </a:spcAft>
              </a:pPr>
              <a:r>
                <a:rPr lang="en-ID" sz="3100" b="0" kern="1200"/>
                <a:t>Support Vector Machine (SVM)</a:t>
              </a:r>
              <a:endParaRPr lang="en-ID" sz="3100" kern="1200"/>
            </a:p>
          </p:txBody>
        </p:sp>
        <p:sp>
          <p:nvSpPr>
            <p:cNvPr id="8" name="Freeform 7"/>
            <p:cNvSpPr/>
            <p:nvPr/>
          </p:nvSpPr>
          <p:spPr>
            <a:xfrm>
              <a:off x="609600" y="3059924"/>
              <a:ext cx="10972800" cy="743535"/>
            </a:xfrm>
            <a:custGeom>
              <a:avLst/>
              <a:gdLst>
                <a:gd name="connsiteX0" fmla="*/ 0 w 10972800"/>
                <a:gd name="connsiteY0" fmla="*/ 123925 h 743535"/>
                <a:gd name="connsiteX1" fmla="*/ 123925 w 10972800"/>
                <a:gd name="connsiteY1" fmla="*/ 0 h 743535"/>
                <a:gd name="connsiteX2" fmla="*/ 10848875 w 10972800"/>
                <a:gd name="connsiteY2" fmla="*/ 0 h 743535"/>
                <a:gd name="connsiteX3" fmla="*/ 10972800 w 10972800"/>
                <a:gd name="connsiteY3" fmla="*/ 123925 h 743535"/>
                <a:gd name="connsiteX4" fmla="*/ 10972800 w 10972800"/>
                <a:gd name="connsiteY4" fmla="*/ 619610 h 743535"/>
                <a:gd name="connsiteX5" fmla="*/ 10848875 w 10972800"/>
                <a:gd name="connsiteY5" fmla="*/ 743535 h 743535"/>
                <a:gd name="connsiteX6" fmla="*/ 123925 w 10972800"/>
                <a:gd name="connsiteY6" fmla="*/ 743535 h 743535"/>
                <a:gd name="connsiteX7" fmla="*/ 0 w 10972800"/>
                <a:gd name="connsiteY7" fmla="*/ 619610 h 743535"/>
                <a:gd name="connsiteX8" fmla="*/ 0 w 10972800"/>
                <a:gd name="connsiteY8" fmla="*/ 123925 h 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743535">
                  <a:moveTo>
                    <a:pt x="0" y="123925"/>
                  </a:moveTo>
                  <a:cubicBezTo>
                    <a:pt x="0" y="55483"/>
                    <a:pt x="55483" y="0"/>
                    <a:pt x="123925" y="0"/>
                  </a:cubicBezTo>
                  <a:lnTo>
                    <a:pt x="10848875" y="0"/>
                  </a:lnTo>
                  <a:cubicBezTo>
                    <a:pt x="10917317" y="0"/>
                    <a:pt x="10972800" y="55483"/>
                    <a:pt x="10972800" y="123925"/>
                  </a:cubicBezTo>
                  <a:lnTo>
                    <a:pt x="10972800" y="619610"/>
                  </a:lnTo>
                  <a:cubicBezTo>
                    <a:pt x="10972800" y="688052"/>
                    <a:pt x="10917317" y="743535"/>
                    <a:pt x="10848875" y="743535"/>
                  </a:cubicBezTo>
                  <a:lnTo>
                    <a:pt x="123925" y="743535"/>
                  </a:lnTo>
                  <a:cubicBezTo>
                    <a:pt x="55483" y="743535"/>
                    <a:pt x="0" y="688052"/>
                    <a:pt x="0" y="619610"/>
                  </a:cubicBezTo>
                  <a:lnTo>
                    <a:pt x="0" y="123925"/>
                  </a:lnTo>
                  <a:close/>
                </a:path>
              </a:pathLst>
            </a:custGeom>
            <a:solidFill>
              <a:srgbClr val="7030A0"/>
            </a:solidFill>
          </p:spPr>
          <p:style>
            <a:lnRef idx="2">
              <a:schemeClr val="lt1">
                <a:hueOff val="0"/>
                <a:satOff val="0"/>
                <a:lumOff val="0"/>
                <a:alphaOff val="0"/>
              </a:schemeClr>
            </a:lnRef>
            <a:fillRef idx="1">
              <a:schemeClr val="accent5">
                <a:hueOff val="-4152025"/>
                <a:satOff val="14000"/>
                <a:lumOff val="-15608"/>
                <a:alphaOff val="0"/>
              </a:schemeClr>
            </a:fillRef>
            <a:effectRef idx="0">
              <a:schemeClr val="accent5">
                <a:hueOff val="-4152025"/>
                <a:satOff val="14000"/>
                <a:lumOff val="-15608"/>
                <a:alphaOff val="0"/>
              </a:schemeClr>
            </a:effectRef>
            <a:fontRef idx="minor">
              <a:schemeClr val="lt1"/>
            </a:fontRef>
          </p:style>
          <p:txBody>
            <a:bodyPr spcFirstLastPara="0" vert="horz" wrap="square" lIns="154406" tIns="154406" rIns="154406" bIns="154406" numCol="1" spcCol="1270" anchor="ctr" anchorCtr="0">
              <a:noAutofit/>
            </a:bodyPr>
            <a:lstStyle/>
            <a:p>
              <a:pPr lvl="0" algn="l" defTabSz="1377950" rtl="0">
                <a:lnSpc>
                  <a:spcPct val="90000"/>
                </a:lnSpc>
                <a:spcBef>
                  <a:spcPct val="0"/>
                </a:spcBef>
                <a:spcAft>
                  <a:spcPct val="35000"/>
                </a:spcAft>
              </a:pPr>
              <a:r>
                <a:rPr lang="en-ID" sz="3100" b="0" kern="1200"/>
                <a:t>K-Nearest Neighbor (KNN)</a:t>
              </a:r>
              <a:endParaRPr lang="en-ID" sz="3100" kern="1200"/>
            </a:p>
          </p:txBody>
        </p:sp>
        <p:sp>
          <p:nvSpPr>
            <p:cNvPr id="9" name="Freeform 8"/>
            <p:cNvSpPr/>
            <p:nvPr/>
          </p:nvSpPr>
          <p:spPr>
            <a:xfrm>
              <a:off x="609600" y="3892740"/>
              <a:ext cx="10972800" cy="743535"/>
            </a:xfrm>
            <a:custGeom>
              <a:avLst/>
              <a:gdLst>
                <a:gd name="connsiteX0" fmla="*/ 0 w 10972800"/>
                <a:gd name="connsiteY0" fmla="*/ 123925 h 743535"/>
                <a:gd name="connsiteX1" fmla="*/ 123925 w 10972800"/>
                <a:gd name="connsiteY1" fmla="*/ 0 h 743535"/>
                <a:gd name="connsiteX2" fmla="*/ 10848875 w 10972800"/>
                <a:gd name="connsiteY2" fmla="*/ 0 h 743535"/>
                <a:gd name="connsiteX3" fmla="*/ 10972800 w 10972800"/>
                <a:gd name="connsiteY3" fmla="*/ 123925 h 743535"/>
                <a:gd name="connsiteX4" fmla="*/ 10972800 w 10972800"/>
                <a:gd name="connsiteY4" fmla="*/ 619610 h 743535"/>
                <a:gd name="connsiteX5" fmla="*/ 10848875 w 10972800"/>
                <a:gd name="connsiteY5" fmla="*/ 743535 h 743535"/>
                <a:gd name="connsiteX6" fmla="*/ 123925 w 10972800"/>
                <a:gd name="connsiteY6" fmla="*/ 743535 h 743535"/>
                <a:gd name="connsiteX7" fmla="*/ 0 w 10972800"/>
                <a:gd name="connsiteY7" fmla="*/ 619610 h 743535"/>
                <a:gd name="connsiteX8" fmla="*/ 0 w 10972800"/>
                <a:gd name="connsiteY8" fmla="*/ 123925 h 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743535">
                  <a:moveTo>
                    <a:pt x="0" y="123925"/>
                  </a:moveTo>
                  <a:cubicBezTo>
                    <a:pt x="0" y="55483"/>
                    <a:pt x="55483" y="0"/>
                    <a:pt x="123925" y="0"/>
                  </a:cubicBezTo>
                  <a:lnTo>
                    <a:pt x="10848875" y="0"/>
                  </a:lnTo>
                  <a:cubicBezTo>
                    <a:pt x="10917317" y="0"/>
                    <a:pt x="10972800" y="55483"/>
                    <a:pt x="10972800" y="123925"/>
                  </a:cubicBezTo>
                  <a:lnTo>
                    <a:pt x="10972800" y="619610"/>
                  </a:lnTo>
                  <a:cubicBezTo>
                    <a:pt x="10972800" y="688052"/>
                    <a:pt x="10917317" y="743535"/>
                    <a:pt x="10848875" y="743535"/>
                  </a:cubicBezTo>
                  <a:lnTo>
                    <a:pt x="123925" y="743535"/>
                  </a:lnTo>
                  <a:cubicBezTo>
                    <a:pt x="55483" y="743535"/>
                    <a:pt x="0" y="688052"/>
                    <a:pt x="0" y="619610"/>
                  </a:cubicBezTo>
                  <a:lnTo>
                    <a:pt x="0" y="123925"/>
                  </a:lnTo>
                  <a:close/>
                </a:path>
              </a:pathLst>
            </a:custGeom>
            <a:solidFill>
              <a:srgbClr val="C00000"/>
            </a:solidFill>
          </p:spPr>
          <p:style>
            <a:lnRef idx="2">
              <a:schemeClr val="lt1">
                <a:hueOff val="0"/>
                <a:satOff val="0"/>
                <a:lumOff val="0"/>
                <a:alphaOff val="0"/>
              </a:schemeClr>
            </a:lnRef>
            <a:fillRef idx="1">
              <a:schemeClr val="accent5">
                <a:hueOff val="-6228038"/>
                <a:satOff val="21000"/>
                <a:lumOff val="-23412"/>
                <a:alphaOff val="0"/>
              </a:schemeClr>
            </a:fillRef>
            <a:effectRef idx="0">
              <a:schemeClr val="accent5">
                <a:hueOff val="-6228038"/>
                <a:satOff val="21000"/>
                <a:lumOff val="-23412"/>
                <a:alphaOff val="0"/>
              </a:schemeClr>
            </a:effectRef>
            <a:fontRef idx="minor">
              <a:schemeClr val="lt1"/>
            </a:fontRef>
          </p:style>
          <p:txBody>
            <a:bodyPr spcFirstLastPara="0" vert="horz" wrap="square" lIns="154406" tIns="154406" rIns="154406" bIns="154406" numCol="1" spcCol="1270" anchor="ctr" anchorCtr="0">
              <a:noAutofit/>
            </a:bodyPr>
            <a:lstStyle/>
            <a:p>
              <a:pPr lvl="0" algn="l" defTabSz="1377950" rtl="0">
                <a:lnSpc>
                  <a:spcPct val="90000"/>
                </a:lnSpc>
                <a:spcBef>
                  <a:spcPct val="0"/>
                </a:spcBef>
                <a:spcAft>
                  <a:spcPct val="35000"/>
                </a:spcAft>
              </a:pPr>
              <a:r>
                <a:rPr lang="en-ID" sz="3100" b="0" kern="1200"/>
                <a:t>eXtreme Gradient Boosting (XGBOOST)</a:t>
              </a:r>
              <a:endParaRPr lang="en-ID" sz="3100" kern="1200"/>
            </a:p>
          </p:txBody>
        </p:sp>
        <p:sp>
          <p:nvSpPr>
            <p:cNvPr id="10" name="Freeform 9"/>
            <p:cNvSpPr/>
            <p:nvPr/>
          </p:nvSpPr>
          <p:spPr>
            <a:xfrm>
              <a:off x="609600" y="4725555"/>
              <a:ext cx="10972800" cy="743535"/>
            </a:xfrm>
            <a:custGeom>
              <a:avLst/>
              <a:gdLst>
                <a:gd name="connsiteX0" fmla="*/ 0 w 10972800"/>
                <a:gd name="connsiteY0" fmla="*/ 123925 h 743535"/>
                <a:gd name="connsiteX1" fmla="*/ 123925 w 10972800"/>
                <a:gd name="connsiteY1" fmla="*/ 0 h 743535"/>
                <a:gd name="connsiteX2" fmla="*/ 10848875 w 10972800"/>
                <a:gd name="connsiteY2" fmla="*/ 0 h 743535"/>
                <a:gd name="connsiteX3" fmla="*/ 10972800 w 10972800"/>
                <a:gd name="connsiteY3" fmla="*/ 123925 h 743535"/>
                <a:gd name="connsiteX4" fmla="*/ 10972800 w 10972800"/>
                <a:gd name="connsiteY4" fmla="*/ 619610 h 743535"/>
                <a:gd name="connsiteX5" fmla="*/ 10848875 w 10972800"/>
                <a:gd name="connsiteY5" fmla="*/ 743535 h 743535"/>
                <a:gd name="connsiteX6" fmla="*/ 123925 w 10972800"/>
                <a:gd name="connsiteY6" fmla="*/ 743535 h 743535"/>
                <a:gd name="connsiteX7" fmla="*/ 0 w 10972800"/>
                <a:gd name="connsiteY7" fmla="*/ 619610 h 743535"/>
                <a:gd name="connsiteX8" fmla="*/ 0 w 10972800"/>
                <a:gd name="connsiteY8" fmla="*/ 123925 h 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743535">
                  <a:moveTo>
                    <a:pt x="0" y="123925"/>
                  </a:moveTo>
                  <a:cubicBezTo>
                    <a:pt x="0" y="55483"/>
                    <a:pt x="55483" y="0"/>
                    <a:pt x="123925" y="0"/>
                  </a:cubicBezTo>
                  <a:lnTo>
                    <a:pt x="10848875" y="0"/>
                  </a:lnTo>
                  <a:cubicBezTo>
                    <a:pt x="10917317" y="0"/>
                    <a:pt x="10972800" y="55483"/>
                    <a:pt x="10972800" y="123925"/>
                  </a:cubicBezTo>
                  <a:lnTo>
                    <a:pt x="10972800" y="619610"/>
                  </a:lnTo>
                  <a:cubicBezTo>
                    <a:pt x="10972800" y="688052"/>
                    <a:pt x="10917317" y="743535"/>
                    <a:pt x="10848875" y="743535"/>
                  </a:cubicBezTo>
                  <a:lnTo>
                    <a:pt x="123925" y="743535"/>
                  </a:lnTo>
                  <a:cubicBezTo>
                    <a:pt x="55483" y="743535"/>
                    <a:pt x="0" y="688052"/>
                    <a:pt x="0" y="619610"/>
                  </a:cubicBezTo>
                  <a:lnTo>
                    <a:pt x="0" y="123925"/>
                  </a:lnTo>
                  <a:close/>
                </a:path>
              </a:pathLst>
            </a:custGeom>
            <a:solidFill>
              <a:srgbClr val="00B050"/>
            </a:solidFill>
          </p:spPr>
          <p:style>
            <a:lnRef idx="2">
              <a:schemeClr val="lt1">
                <a:hueOff val="0"/>
                <a:satOff val="0"/>
                <a:lumOff val="0"/>
                <a:alphaOff val="0"/>
              </a:schemeClr>
            </a:lnRef>
            <a:fillRef idx="1">
              <a:schemeClr val="accent5">
                <a:hueOff val="-8304051"/>
                <a:satOff val="28000"/>
                <a:lumOff val="-31216"/>
                <a:alphaOff val="0"/>
              </a:schemeClr>
            </a:fillRef>
            <a:effectRef idx="0">
              <a:schemeClr val="accent5">
                <a:hueOff val="-8304051"/>
                <a:satOff val="28000"/>
                <a:lumOff val="-31216"/>
                <a:alphaOff val="0"/>
              </a:schemeClr>
            </a:effectRef>
            <a:fontRef idx="minor">
              <a:schemeClr val="lt1"/>
            </a:fontRef>
          </p:style>
          <p:txBody>
            <a:bodyPr spcFirstLastPara="0" vert="horz" wrap="square" lIns="154406" tIns="154406" rIns="154406" bIns="154406" numCol="1" spcCol="1270" anchor="ctr" anchorCtr="0">
              <a:noAutofit/>
            </a:bodyPr>
            <a:lstStyle/>
            <a:p>
              <a:pPr lvl="0" algn="l" defTabSz="1377950" rtl="0">
                <a:lnSpc>
                  <a:spcPct val="90000"/>
                </a:lnSpc>
                <a:spcBef>
                  <a:spcPct val="0"/>
                </a:spcBef>
                <a:spcAft>
                  <a:spcPct val="35000"/>
                </a:spcAft>
              </a:pPr>
              <a:r>
                <a:rPr lang="en-ID" sz="3100" b="0" kern="1200"/>
                <a:t>Artificial Neural Network (ANN)</a:t>
              </a:r>
              <a:endParaRPr lang="en-ID" sz="3100" kern="1200"/>
            </a:p>
          </p:txBody>
        </p:sp>
        <p:sp>
          <p:nvSpPr>
            <p:cNvPr id="11" name="Freeform 10"/>
            <p:cNvSpPr/>
            <p:nvPr/>
          </p:nvSpPr>
          <p:spPr>
            <a:xfrm>
              <a:off x="609600" y="5558370"/>
              <a:ext cx="10972800" cy="743535"/>
            </a:xfrm>
            <a:custGeom>
              <a:avLst/>
              <a:gdLst>
                <a:gd name="connsiteX0" fmla="*/ 0 w 10972800"/>
                <a:gd name="connsiteY0" fmla="*/ 123925 h 743535"/>
                <a:gd name="connsiteX1" fmla="*/ 123925 w 10972800"/>
                <a:gd name="connsiteY1" fmla="*/ 0 h 743535"/>
                <a:gd name="connsiteX2" fmla="*/ 10848875 w 10972800"/>
                <a:gd name="connsiteY2" fmla="*/ 0 h 743535"/>
                <a:gd name="connsiteX3" fmla="*/ 10972800 w 10972800"/>
                <a:gd name="connsiteY3" fmla="*/ 123925 h 743535"/>
                <a:gd name="connsiteX4" fmla="*/ 10972800 w 10972800"/>
                <a:gd name="connsiteY4" fmla="*/ 619610 h 743535"/>
                <a:gd name="connsiteX5" fmla="*/ 10848875 w 10972800"/>
                <a:gd name="connsiteY5" fmla="*/ 743535 h 743535"/>
                <a:gd name="connsiteX6" fmla="*/ 123925 w 10972800"/>
                <a:gd name="connsiteY6" fmla="*/ 743535 h 743535"/>
                <a:gd name="connsiteX7" fmla="*/ 0 w 10972800"/>
                <a:gd name="connsiteY7" fmla="*/ 619610 h 743535"/>
                <a:gd name="connsiteX8" fmla="*/ 0 w 10972800"/>
                <a:gd name="connsiteY8" fmla="*/ 123925 h 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743535">
                  <a:moveTo>
                    <a:pt x="0" y="123925"/>
                  </a:moveTo>
                  <a:cubicBezTo>
                    <a:pt x="0" y="55483"/>
                    <a:pt x="55483" y="0"/>
                    <a:pt x="123925" y="0"/>
                  </a:cubicBezTo>
                  <a:lnTo>
                    <a:pt x="10848875" y="0"/>
                  </a:lnTo>
                  <a:cubicBezTo>
                    <a:pt x="10917317" y="0"/>
                    <a:pt x="10972800" y="55483"/>
                    <a:pt x="10972800" y="123925"/>
                  </a:cubicBezTo>
                  <a:lnTo>
                    <a:pt x="10972800" y="619610"/>
                  </a:lnTo>
                  <a:cubicBezTo>
                    <a:pt x="10972800" y="688052"/>
                    <a:pt x="10917317" y="743535"/>
                    <a:pt x="10848875" y="743535"/>
                  </a:cubicBezTo>
                  <a:lnTo>
                    <a:pt x="123925" y="743535"/>
                  </a:lnTo>
                  <a:cubicBezTo>
                    <a:pt x="55483" y="743535"/>
                    <a:pt x="0" y="688052"/>
                    <a:pt x="0" y="619610"/>
                  </a:cubicBezTo>
                  <a:lnTo>
                    <a:pt x="0" y="123925"/>
                  </a:lnTo>
                  <a:close/>
                </a:path>
              </a:pathLst>
            </a:custGeom>
          </p:spPr>
          <p:style>
            <a:lnRef idx="2">
              <a:schemeClr val="lt1">
                <a:hueOff val="0"/>
                <a:satOff val="0"/>
                <a:lumOff val="0"/>
                <a:alphaOff val="0"/>
              </a:schemeClr>
            </a:lnRef>
            <a:fillRef idx="1">
              <a:schemeClr val="accent5">
                <a:hueOff val="-10380063"/>
                <a:satOff val="35000"/>
                <a:lumOff val="-39020"/>
                <a:alphaOff val="0"/>
              </a:schemeClr>
            </a:fillRef>
            <a:effectRef idx="0">
              <a:schemeClr val="accent5">
                <a:hueOff val="-10380063"/>
                <a:satOff val="35000"/>
                <a:lumOff val="-39020"/>
                <a:alphaOff val="0"/>
              </a:schemeClr>
            </a:effectRef>
            <a:fontRef idx="minor">
              <a:schemeClr val="lt1"/>
            </a:fontRef>
          </p:style>
          <p:txBody>
            <a:bodyPr spcFirstLastPara="0" vert="horz" wrap="square" lIns="154406" tIns="154406" rIns="154406" bIns="154406" numCol="1" spcCol="1270" anchor="ctr" anchorCtr="0">
              <a:noAutofit/>
            </a:bodyPr>
            <a:lstStyle/>
            <a:p>
              <a:pPr lvl="0" algn="l" defTabSz="1377950" rtl="0">
                <a:lnSpc>
                  <a:spcPct val="90000"/>
                </a:lnSpc>
                <a:spcBef>
                  <a:spcPct val="0"/>
                </a:spcBef>
                <a:spcAft>
                  <a:spcPct val="35000"/>
                </a:spcAft>
              </a:pPr>
              <a:r>
                <a:rPr lang="en-ID" sz="3100" b="0" kern="1200"/>
                <a:t>Deep Learning (CNN, RNN, LSTM, …)</a:t>
              </a:r>
              <a:endParaRPr lang="en-ID" sz="3100" kern="1200"/>
            </a:p>
          </p:txBody>
        </p:sp>
      </p:grpSp>
    </p:spTree>
    <p:extLst>
      <p:ext uri="{BB962C8B-B14F-4D97-AF65-F5344CB8AC3E}">
        <p14:creationId xmlns:p14="http://schemas.microsoft.com/office/powerpoint/2010/main" val="346278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Naïve Bayes Classifier (NBC)</a:t>
            </a:r>
          </a:p>
        </p:txBody>
      </p:sp>
      <p:sp>
        <p:nvSpPr>
          <p:cNvPr id="8" name="Content Placeholder 7"/>
          <p:cNvSpPr>
            <a:spLocks noGrp="1"/>
          </p:cNvSpPr>
          <p:nvPr>
            <p:ph idx="1"/>
          </p:nvPr>
        </p:nvSpPr>
        <p:spPr>
          <a:xfrm>
            <a:off x="914400" y="1700808"/>
            <a:ext cx="5202621" cy="4167376"/>
          </a:xfrm>
        </p:spPr>
        <p:txBody>
          <a:bodyPr/>
          <a:lstStyle/>
          <a:p>
            <a:r>
              <a:rPr lang="en-ID" b="1"/>
              <a:t>Statistical</a:t>
            </a:r>
            <a:r>
              <a:rPr lang="en-ID"/>
              <a:t> classifier</a:t>
            </a:r>
          </a:p>
          <a:p>
            <a:r>
              <a:rPr lang="en-ID"/>
              <a:t>Berdasarkan teorema </a:t>
            </a:r>
            <a:r>
              <a:rPr lang="en-ID" b="1"/>
              <a:t>Bayesian</a:t>
            </a:r>
            <a:r>
              <a:rPr lang="en-ID"/>
              <a:t> (peluang keanggotaan setiap kelas)</a:t>
            </a:r>
          </a:p>
          <a:p>
            <a:r>
              <a:rPr lang="en-ID" b="1"/>
              <a:t>Sederhana</a:t>
            </a:r>
            <a:r>
              <a:rPr lang="en-ID"/>
              <a:t>, tanpa modeling</a:t>
            </a:r>
          </a:p>
          <a:p>
            <a:r>
              <a:rPr lang="en-ID" b="1"/>
              <a:t>Kinerja baik</a:t>
            </a:r>
            <a:r>
              <a:rPr lang="en-ID"/>
              <a:t>, untuk jumlah data terbatas maupun banyak.</a:t>
            </a:r>
          </a:p>
        </p:txBody>
      </p:sp>
      <p:sp>
        <p:nvSpPr>
          <p:cNvPr id="10" name="TextBox 9"/>
          <p:cNvSpPr txBox="1"/>
          <p:nvPr/>
        </p:nvSpPr>
        <p:spPr>
          <a:xfrm>
            <a:off x="6351079" y="5661248"/>
            <a:ext cx="4861716" cy="707886"/>
          </a:xfrm>
          <a:prstGeom prst="rect">
            <a:avLst/>
          </a:prstGeom>
          <a:noFill/>
        </p:spPr>
        <p:txBody>
          <a:bodyPr wrap="none" rtlCol="0">
            <a:spAutoFit/>
          </a:bodyPr>
          <a:lstStyle/>
          <a:p>
            <a:r>
              <a:rPr lang="en-ID" sz="2000">
                <a:solidFill>
                  <a:srgbClr val="000000"/>
                </a:solidFill>
                <a:latin typeface="Calibri" panose="020F0502020204030204" pitchFamily="34" charset="0"/>
                <a:cs typeface="Calibri" panose="020F0502020204030204" pitchFamily="34" charset="0"/>
              </a:rPr>
              <a:t>Penjelasan selengkapnya bisa simak di video:</a:t>
            </a:r>
          </a:p>
          <a:p>
            <a:r>
              <a:rPr lang="en-ID" sz="2000">
                <a:solidFill>
                  <a:srgbClr val="000000"/>
                </a:solidFill>
                <a:latin typeface="Calibri" panose="020F0502020204030204" pitchFamily="34" charset="0"/>
                <a:cs typeface="Calibri" panose="020F0502020204030204" pitchFamily="34" charset="0"/>
                <a:hlinkClick r:id="rId2"/>
              </a:rPr>
              <a:t>https://youtu.be/CJZN51tudS0</a:t>
            </a:r>
            <a:r>
              <a:rPr lang="en-ID" sz="2000">
                <a:solidFill>
                  <a:srgbClr val="000000"/>
                </a:solidFill>
                <a:latin typeface="Calibri" panose="020F0502020204030204" pitchFamily="34" charset="0"/>
                <a:cs typeface="Calibri" panose="020F0502020204030204" pitchFamily="34" charset="0"/>
              </a:rPr>
              <a:t> </a:t>
            </a:r>
          </a:p>
        </p:txBody>
      </p:sp>
      <p:pic>
        <p:nvPicPr>
          <p:cNvPr id="5122" name="Picture 2" descr="https://dezyre.gumlet.io/images/blog/machine-learning-nlp-text-classification-algorithms-and-models/image_4319306041637865854077.png?w=720&amp;dpr=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00" y="1700808"/>
            <a:ext cx="5406873"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16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Naïve Bayes Classifier (NBC): </a:t>
            </a:r>
            <a:r>
              <a:rPr lang="en-ID">
                <a:solidFill>
                  <a:srgbClr val="FFFF00"/>
                </a:solidFill>
              </a:rPr>
              <a:t>Contoh Penelitian</a:t>
            </a:r>
          </a:p>
        </p:txBody>
      </p:sp>
      <p:sp>
        <p:nvSpPr>
          <p:cNvPr id="3" name="Content Placeholder 2"/>
          <p:cNvSpPr>
            <a:spLocks noGrp="1"/>
          </p:cNvSpPr>
          <p:nvPr>
            <p:ph idx="1"/>
          </p:nvPr>
        </p:nvSpPr>
        <p:spPr/>
        <p:txBody>
          <a:bodyPr/>
          <a:lstStyle/>
          <a:p>
            <a:r>
              <a:rPr lang="en-ID" sz="2400"/>
              <a:t>Analisis Sentimen Pembelajaran Daring Pada Twitter di Masa Pandemi COVID-19 Menggunakan Metode Naïve Bayes - </a:t>
            </a:r>
            <a:r>
              <a:rPr lang="en-ID" sz="2400">
                <a:hlinkClick r:id="rId2"/>
              </a:rPr>
              <a:t>http://dx.doi.org/10.30865/mib.v5i1.2580</a:t>
            </a:r>
            <a:endParaRPr lang="en-ID" sz="2400"/>
          </a:p>
          <a:p>
            <a:r>
              <a:rPr lang="en-ID" sz="2400"/>
              <a:t>Analisis Sentimen Tweet Vaksin COVID-19 Menggunakan Recurrent Neural Network dan Naïve Bayes </a:t>
            </a:r>
            <a:r>
              <a:rPr lang="en-ID" sz="2400">
                <a:hlinkClick r:id="rId3"/>
              </a:rPr>
              <a:t>https://doi.org/10.29207/resti.v5i4.3308</a:t>
            </a:r>
            <a:endParaRPr lang="en-ID" sz="2400"/>
          </a:p>
          <a:p>
            <a:r>
              <a:rPr lang="en-ID" sz="2400"/>
              <a:t>Klasifikasi Dokumen Perceraian Menggunakan Metode Naive Bayes Dan Learning Vector Quantization </a:t>
            </a:r>
            <a:r>
              <a:rPr lang="en-ID" sz="2400">
                <a:hlinkClick r:id="rId4"/>
              </a:rPr>
              <a:t>https://eprints.umm.ac.id/97244/</a:t>
            </a:r>
            <a:endParaRPr lang="en-ID" sz="2400"/>
          </a:p>
          <a:p>
            <a:r>
              <a:rPr lang="sv-SE" sz="2400"/>
              <a:t>Pemanfaatan Metode Klasifikasi Naïve Bayes Untuk Pendeteksi Berita Hoax Pada Artikel Berbahasa Indonesia </a:t>
            </a:r>
            <a:r>
              <a:rPr lang="sv-SE" sz="2400">
                <a:hlinkClick r:id="rId5"/>
              </a:rPr>
              <a:t>https://ejournal.uin-suska.ac.id/index.php/coreit/article/view/14290</a:t>
            </a:r>
            <a:r>
              <a:rPr lang="sv-SE" sz="2400"/>
              <a:t> </a:t>
            </a:r>
          </a:p>
          <a:p>
            <a:r>
              <a:rPr lang="en-ID" sz="2400"/>
              <a:t>Deteksi Hoax pada Berita Online Bahasa Inggris Menggunakan Bernoulli Naïve Bayes dengan Ekstraksi Fitur Tf-Idf </a:t>
            </a:r>
            <a:r>
              <a:rPr lang="en-ID" sz="2400">
                <a:hlinkClick r:id="rId6"/>
              </a:rPr>
              <a:t>https://doi.org/10.46799/jsa.v2i10.327</a:t>
            </a:r>
            <a:r>
              <a:rPr lang="en-ID" sz="2400"/>
              <a:t> </a:t>
            </a:r>
          </a:p>
        </p:txBody>
      </p:sp>
    </p:spTree>
    <p:extLst>
      <p:ext uri="{BB962C8B-B14F-4D97-AF65-F5344CB8AC3E}">
        <p14:creationId xmlns:p14="http://schemas.microsoft.com/office/powerpoint/2010/main" val="1803243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Naïve Bayes Classifier (NBC): </a:t>
            </a:r>
            <a:r>
              <a:rPr lang="en-ID">
                <a:solidFill>
                  <a:srgbClr val="FFFF00"/>
                </a:solidFill>
              </a:rPr>
              <a:t>Rekomendasi Video</a:t>
            </a:r>
          </a:p>
        </p:txBody>
      </p:sp>
      <p:pic>
        <p:nvPicPr>
          <p:cNvPr id="4" name="Content Placeholder 3"/>
          <p:cNvPicPr>
            <a:picLocks noGrp="1" noChangeAspect="1"/>
          </p:cNvPicPr>
          <p:nvPr>
            <p:ph idx="1"/>
          </p:nvPr>
        </p:nvPicPr>
        <p:blipFill>
          <a:blip r:embed="rId2"/>
          <a:stretch>
            <a:fillRect/>
          </a:stretch>
        </p:blipFill>
        <p:spPr>
          <a:xfrm>
            <a:off x="767408" y="1628800"/>
            <a:ext cx="10346200" cy="4032448"/>
          </a:xfrm>
          <a:prstGeom prst="rect">
            <a:avLst/>
          </a:prstGeom>
        </p:spPr>
      </p:pic>
      <p:sp>
        <p:nvSpPr>
          <p:cNvPr id="5" name="Rectangle 4"/>
          <p:cNvSpPr/>
          <p:nvPr/>
        </p:nvSpPr>
        <p:spPr>
          <a:xfrm>
            <a:off x="4079776" y="3120978"/>
            <a:ext cx="4753802" cy="523220"/>
          </a:xfrm>
          <a:prstGeom prst="rect">
            <a:avLst/>
          </a:prstGeom>
          <a:solidFill>
            <a:srgbClr val="FFFF00"/>
          </a:solidFill>
        </p:spPr>
        <p:txBody>
          <a:bodyPr wrap="none">
            <a:spAutoFit/>
          </a:bodyPr>
          <a:lstStyle/>
          <a:p>
            <a:r>
              <a:rPr lang="en-ID" sz="2800">
                <a:solidFill>
                  <a:srgbClr val="000000"/>
                </a:solidFill>
                <a:latin typeface="Calibri" panose="020F0502020204030204" pitchFamily="34" charset="0"/>
                <a:cs typeface="Calibri" panose="020F0502020204030204" pitchFamily="34" charset="0"/>
              </a:rPr>
              <a:t>https://youtu.be/CJZN51tudS0</a:t>
            </a:r>
          </a:p>
        </p:txBody>
      </p:sp>
      <p:sp>
        <p:nvSpPr>
          <p:cNvPr id="6" name="Rectangle 5"/>
          <p:cNvSpPr/>
          <p:nvPr/>
        </p:nvSpPr>
        <p:spPr>
          <a:xfrm>
            <a:off x="4007768" y="5291916"/>
            <a:ext cx="5094536" cy="523220"/>
          </a:xfrm>
          <a:prstGeom prst="rect">
            <a:avLst/>
          </a:prstGeom>
          <a:solidFill>
            <a:srgbClr val="FFFF00"/>
          </a:solidFill>
        </p:spPr>
        <p:txBody>
          <a:bodyPr wrap="none">
            <a:spAutoFit/>
          </a:bodyPr>
          <a:lstStyle/>
          <a:p>
            <a:r>
              <a:rPr lang="en-ID" sz="2800">
                <a:solidFill>
                  <a:srgbClr val="000000"/>
                </a:solidFill>
                <a:latin typeface="Calibri" panose="020F0502020204030204" pitchFamily="34" charset="0"/>
                <a:cs typeface="Calibri" panose="020F0502020204030204" pitchFamily="34" charset="0"/>
              </a:rPr>
              <a:t>https://youtu.be/oDEqMdERLaM </a:t>
            </a:r>
          </a:p>
        </p:txBody>
      </p:sp>
    </p:spTree>
    <p:extLst>
      <p:ext uri="{BB962C8B-B14F-4D97-AF65-F5344CB8AC3E}">
        <p14:creationId xmlns:p14="http://schemas.microsoft.com/office/powerpoint/2010/main" val="2895360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Support Vector Machine (SVM)</a:t>
            </a:r>
          </a:p>
        </p:txBody>
      </p:sp>
      <p:sp>
        <p:nvSpPr>
          <p:cNvPr id="3" name="Content Placeholder 2"/>
          <p:cNvSpPr>
            <a:spLocks noGrp="1"/>
          </p:cNvSpPr>
          <p:nvPr>
            <p:ph idx="1"/>
          </p:nvPr>
        </p:nvSpPr>
        <p:spPr>
          <a:xfrm>
            <a:off x="609600" y="1371600"/>
            <a:ext cx="10887000" cy="4953000"/>
          </a:xfrm>
        </p:spPr>
        <p:txBody>
          <a:bodyPr/>
          <a:lstStyle/>
          <a:p>
            <a:r>
              <a:rPr lang="en-ID"/>
              <a:t>SVM merupakan metode pembelajaran tersupervisi yang mengklasifikasikan data berdasarkan hyperplane atau batas-batas tertentu.</a:t>
            </a:r>
          </a:p>
          <a:p>
            <a:r>
              <a:rPr lang="en-ID"/>
              <a:t>Hyperplane ditentukan dari proses pembelajaran (training)</a:t>
            </a:r>
          </a:p>
        </p:txBody>
      </p:sp>
      <p:pic>
        <p:nvPicPr>
          <p:cNvPr id="6146" name="Picture 2" descr="https://dezyre.gumlet.io/images/blog/machine-learning-nlp-text-classification-algorithms-and-models/image_22258478031637865854048.png?w=720&amp;dp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3284984"/>
            <a:ext cx="6781662" cy="348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62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Support Vector Machine (SVM): </a:t>
            </a:r>
            <a:r>
              <a:rPr lang="en-ID">
                <a:solidFill>
                  <a:srgbClr val="FFFF00"/>
                </a:solidFill>
              </a:rPr>
              <a:t>Kelebihan</a:t>
            </a:r>
          </a:p>
        </p:txBody>
      </p:sp>
      <p:sp>
        <p:nvSpPr>
          <p:cNvPr id="3" name="Content Placeholder 2"/>
          <p:cNvSpPr>
            <a:spLocks noGrp="1"/>
          </p:cNvSpPr>
          <p:nvPr>
            <p:ph idx="1"/>
          </p:nvPr>
        </p:nvSpPr>
        <p:spPr/>
        <p:txBody>
          <a:bodyPr/>
          <a:lstStyle/>
          <a:p>
            <a:r>
              <a:rPr lang="en-ID"/>
              <a:t>Generalisasi : didefinisikan sebagai kemampuan suatu metode untuk mengklasifikasikan suatu pattern, yang tidak termasuk data yang dipakai dalam fase pembelajaran metode itu.</a:t>
            </a:r>
          </a:p>
          <a:p>
            <a:r>
              <a:rPr lang="en-ID"/>
              <a:t>Curse of dimensionality : didefinisikan sebagai masalah yang dihadapi suatu metode pattern recognition dalam mengestimasikan parameter (misalnya jumlah hidden neuron pada neural network, stopping criteria dalam proses pembelajaran dsb.) dikarenakan jumlah sampel data yang relatif sedikit dibandingkan dimensional ruang vektor data tersebut</a:t>
            </a:r>
          </a:p>
        </p:txBody>
      </p:sp>
    </p:spTree>
    <p:extLst>
      <p:ext uri="{BB962C8B-B14F-4D97-AF65-F5344CB8AC3E}">
        <p14:creationId xmlns:p14="http://schemas.microsoft.com/office/powerpoint/2010/main" val="152719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Support Vector Machine (SVM): </a:t>
            </a:r>
            <a:r>
              <a:rPr lang="en-ID">
                <a:solidFill>
                  <a:srgbClr val="FFFF00"/>
                </a:solidFill>
              </a:rPr>
              <a:t>Kekurangan</a:t>
            </a:r>
          </a:p>
        </p:txBody>
      </p:sp>
      <p:sp>
        <p:nvSpPr>
          <p:cNvPr id="3" name="Content Placeholder 2"/>
          <p:cNvSpPr>
            <a:spLocks noGrp="1"/>
          </p:cNvSpPr>
          <p:nvPr>
            <p:ph idx="1"/>
          </p:nvPr>
        </p:nvSpPr>
        <p:spPr/>
        <p:txBody>
          <a:bodyPr/>
          <a:lstStyle/>
          <a:p>
            <a:r>
              <a:rPr lang="en-ID"/>
              <a:t>Sulit dipakai dalam problem berskala besar. Skala besar dalam hal ini dimaksudkan dengan jumlah sample yang diolah.</a:t>
            </a:r>
          </a:p>
          <a:p>
            <a:r>
              <a:rPr lang="en-ID"/>
              <a:t>SVM secara teoritik dikembangkan untuk problem klasifikasi dengan dua class.</a:t>
            </a:r>
          </a:p>
        </p:txBody>
      </p:sp>
    </p:spTree>
    <p:extLst>
      <p:ext uri="{BB962C8B-B14F-4D97-AF65-F5344CB8AC3E}">
        <p14:creationId xmlns:p14="http://schemas.microsoft.com/office/powerpoint/2010/main" val="286977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Support Vector Machine (SVM): </a:t>
            </a:r>
            <a:r>
              <a:rPr lang="en-ID">
                <a:solidFill>
                  <a:srgbClr val="FFFF00"/>
                </a:solidFill>
              </a:rPr>
              <a:t>Contoh Penelitian</a:t>
            </a:r>
          </a:p>
        </p:txBody>
      </p:sp>
      <p:sp>
        <p:nvSpPr>
          <p:cNvPr id="3" name="Content Placeholder 2"/>
          <p:cNvSpPr>
            <a:spLocks noGrp="1"/>
          </p:cNvSpPr>
          <p:nvPr>
            <p:ph idx="1"/>
          </p:nvPr>
        </p:nvSpPr>
        <p:spPr/>
        <p:txBody>
          <a:bodyPr/>
          <a:lstStyle/>
          <a:p>
            <a:r>
              <a:rPr lang="en-ID" sz="2400"/>
              <a:t>Analisis Sentimen Pada Maskapai Penerbangan di Platform Twitter Menggunakan Algoritma Support Vector Machine (SVM) </a:t>
            </a:r>
            <a:r>
              <a:rPr lang="en-ID" sz="2400">
                <a:hlinkClick r:id="rId2"/>
              </a:rPr>
              <a:t>https://doi.org/10.34148/teknika.v10i1.311</a:t>
            </a:r>
            <a:endParaRPr lang="en-ID" sz="2400"/>
          </a:p>
          <a:p>
            <a:r>
              <a:rPr lang="en-GB" sz="2400" kern="1200"/>
              <a:t>Analisis Sentimen pada Aplikasi Grab di Google Play Store Menggunakan Support Vector Machine </a:t>
            </a:r>
            <a:r>
              <a:rPr lang="en-GB" sz="2400" kern="1200">
                <a:hlinkClick r:id="rId3"/>
              </a:rPr>
              <a:t>https://doi.org/10.31294/ji.v8i2.9681</a:t>
            </a:r>
            <a:endParaRPr lang="en-GB" sz="2400" kern="1200"/>
          </a:p>
          <a:p>
            <a:r>
              <a:rPr lang="en-ID" sz="2400" kern="1200"/>
              <a:t>Klasifikasi Ujaran Kebencian pada Media Sosial Twitter Menggunakan Support Vector Machine </a:t>
            </a:r>
            <a:r>
              <a:rPr lang="en-ID" sz="2400" kern="1200">
                <a:hlinkClick r:id="rId4"/>
              </a:rPr>
              <a:t>https://doi.org/10.29207/resti.v5i1.2700</a:t>
            </a:r>
            <a:endParaRPr lang="en-ID" sz="2400" kern="1200"/>
          </a:p>
          <a:p>
            <a:r>
              <a:rPr lang="en-ID" sz="2400" kern="1200"/>
              <a:t>Penerapan Algoritma Support Vector Machine dan Multi-Layer Perceptron pada Klasifikasi Topik Berita </a:t>
            </a:r>
            <a:r>
              <a:rPr lang="en-ID" sz="2400" kern="1200">
                <a:hlinkClick r:id="rId5"/>
              </a:rPr>
              <a:t>https://doi.org/10.23887/janapati.v11i2</a:t>
            </a:r>
            <a:r>
              <a:rPr lang="en-ID" sz="2400" kern="1200"/>
              <a:t> </a:t>
            </a:r>
          </a:p>
          <a:p>
            <a:pPr algn="l"/>
            <a:r>
              <a:rPr lang="en-ID" sz="2400" kern="1200"/>
              <a:t>Deteksi Cyberbullying Pada Tweet Berbahasa Inggris Dengan Metode Support Vector Machine </a:t>
            </a:r>
            <a:r>
              <a:rPr lang="en-ID" sz="2400" kern="1200">
                <a:hlinkClick r:id="rId6"/>
              </a:rPr>
              <a:t>http://prosiding.unipma.ac.id/index.php/sendiko/article/view/2240</a:t>
            </a:r>
            <a:r>
              <a:rPr lang="en-ID" sz="2400" kern="1200"/>
              <a:t> </a:t>
            </a:r>
          </a:p>
        </p:txBody>
      </p:sp>
    </p:spTree>
    <p:extLst>
      <p:ext uri="{BB962C8B-B14F-4D97-AF65-F5344CB8AC3E}">
        <p14:creationId xmlns:p14="http://schemas.microsoft.com/office/powerpoint/2010/main" val="3789726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id-ID" sz="2800" dirty="0"/>
              <a:t>Pertemuan </a:t>
            </a:r>
            <a:r>
              <a:rPr lang="en-ID" sz="2800"/>
              <a:t>09</a:t>
            </a:r>
            <a:endParaRPr lang="id-ID" sz="2800" dirty="0"/>
          </a:p>
        </p:txBody>
      </p:sp>
      <p:sp>
        <p:nvSpPr>
          <p:cNvPr id="6" name="Subtitle 4"/>
          <p:cNvSpPr>
            <a:spLocks noGrp="1"/>
          </p:cNvSpPr>
          <p:nvPr>
            <p:ph type="title"/>
          </p:nvPr>
        </p:nvSpPr>
        <p:spPr/>
        <p:txBody>
          <a:bodyPr/>
          <a:lstStyle/>
          <a:p>
            <a:r>
              <a:rPr lang="en-ID" sz="4800" dirty="0">
                <a:solidFill>
                  <a:schemeClr val="tx1"/>
                </a:solidFill>
              </a:rPr>
              <a:t>KLASIFIKASI TEKS</a:t>
            </a:r>
            <a:endParaRPr lang="id-ID" sz="4800" b="1" dirty="0">
              <a:solidFill>
                <a:srgbClr val="FB6905"/>
              </a:solidFill>
              <a:latin typeface="+mj-lt"/>
            </a:endParaRPr>
          </a:p>
        </p:txBody>
      </p:sp>
    </p:spTree>
    <p:extLst>
      <p:ext uri="{BB962C8B-B14F-4D97-AF65-F5344CB8AC3E}">
        <p14:creationId xmlns:p14="http://schemas.microsoft.com/office/powerpoint/2010/main" val="1162012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ltLang="en-US"/>
              <a:t>K-Nearest Neighbor</a:t>
            </a:r>
            <a:r>
              <a:rPr lang="en-ID"/>
              <a:t> (KNN)</a:t>
            </a:r>
            <a:endParaRPr lang="en-US" altLang="en-US"/>
          </a:p>
        </p:txBody>
      </p:sp>
      <p:sp>
        <p:nvSpPr>
          <p:cNvPr id="3075" name="Content Placeholder 2"/>
          <p:cNvSpPr>
            <a:spLocks noGrp="1"/>
          </p:cNvSpPr>
          <p:nvPr>
            <p:ph idx="1"/>
          </p:nvPr>
        </p:nvSpPr>
        <p:spPr/>
        <p:txBody>
          <a:bodyPr/>
          <a:lstStyle/>
          <a:p>
            <a:r>
              <a:rPr lang="en-US" altLang="en-US" b="1"/>
              <a:t>K-Nearest Neighbor (KNN)</a:t>
            </a:r>
            <a:r>
              <a:rPr lang="en-US" altLang="en-US"/>
              <a:t> merupakan salah satu metode pembelajaran tersupervisi yang dapat mengklasifikasikan data berdasarkan </a:t>
            </a:r>
            <a:r>
              <a:rPr lang="en-US" altLang="en-US" b="1"/>
              <a:t>tingkat kedekatan data </a:t>
            </a:r>
            <a:r>
              <a:rPr lang="en-US" altLang="en-US"/>
              <a:t>dengan sekumpulan data yang lampau.</a:t>
            </a:r>
          </a:p>
          <a:p>
            <a:pPr eaLnBrk="1" hangingPunct="1"/>
            <a:r>
              <a:rPr lang="en-US" altLang="en-US"/>
              <a:t>Data uji (data yang baru) diklasifikasikan berdasarkan mayoritas kedekatan jarak dari kategori yang ada dalam KNN. </a:t>
            </a:r>
          </a:p>
          <a:p>
            <a:r>
              <a:rPr lang="en-US" altLang="en-US"/>
              <a:t>Klasifikasi menggunakan voting terbanyak (</a:t>
            </a:r>
            <a:r>
              <a:rPr lang="en-US" altLang="en-US" i="1"/>
              <a:t>majority voting</a:t>
            </a:r>
            <a:r>
              <a:rPr lang="en-US" altLang="en-US"/>
              <a:t>) diantara klasifikasi dari k obyek</a:t>
            </a:r>
          </a:p>
        </p:txBody>
      </p:sp>
    </p:spTree>
    <p:extLst>
      <p:ext uri="{BB962C8B-B14F-4D97-AF65-F5344CB8AC3E}">
        <p14:creationId xmlns:p14="http://schemas.microsoft.com/office/powerpoint/2010/main" val="216985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Nilai K pada KNN</a:t>
            </a:r>
            <a:endParaRPr lang="en-ID"/>
          </a:p>
        </p:txBody>
      </p:sp>
      <p:sp>
        <p:nvSpPr>
          <p:cNvPr id="4" name="Content Placeholder 3"/>
          <p:cNvSpPr>
            <a:spLocks noGrp="1"/>
          </p:cNvSpPr>
          <p:nvPr>
            <p:ph idx="1"/>
          </p:nvPr>
        </p:nvSpPr>
        <p:spPr>
          <a:xfrm>
            <a:off x="609600" y="1371600"/>
            <a:ext cx="4838328" cy="4953000"/>
          </a:xfrm>
        </p:spPr>
        <p:txBody>
          <a:bodyPr/>
          <a:lstStyle/>
          <a:p>
            <a:r>
              <a:rPr lang="en-ID"/>
              <a:t>Nilai k pada KNN menggambarkan seberapa banyak tetangga terdekat yang dilibatkan dalam penentuan kelas.</a:t>
            </a:r>
          </a:p>
          <a:p>
            <a:r>
              <a:rPr lang="en-ID"/>
              <a:t>Nilai k sangat penting, dan dapat mempengaruhi hasil klasifikasi.</a:t>
            </a:r>
          </a:p>
        </p:txBody>
      </p:sp>
      <p:pic>
        <p:nvPicPr>
          <p:cNvPr id="1026" name="Picture 2" descr="https://miro.medium.com/max/1000/0*jqxx3-dJqFjXD6F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44" y="1664732"/>
            <a:ext cx="5840412" cy="4366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793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a:t>Kelebihan dan Kekurangan Algoritma KNN</a:t>
            </a:r>
          </a:p>
        </p:txBody>
      </p:sp>
      <p:sp>
        <p:nvSpPr>
          <p:cNvPr id="3" name="Content Placeholder 2"/>
          <p:cNvSpPr>
            <a:spLocks noGrp="1"/>
          </p:cNvSpPr>
          <p:nvPr>
            <p:ph idx="1"/>
          </p:nvPr>
        </p:nvSpPr>
        <p:spPr/>
        <p:txBody>
          <a:bodyPr rtlCol="0">
            <a:normAutofit/>
          </a:bodyPr>
          <a:lstStyle/>
          <a:p>
            <a:pPr marL="0" indent="0" fontAlgn="auto">
              <a:spcAft>
                <a:spcPts val="0"/>
              </a:spcAft>
              <a:buNone/>
              <a:defRPr/>
            </a:pPr>
            <a:r>
              <a:rPr lang="en-US" b="1" dirty="0" err="1"/>
              <a:t>Kelebihan</a:t>
            </a:r>
            <a:r>
              <a:rPr lang="en-US" b="1" dirty="0"/>
              <a:t> KNN: </a:t>
            </a:r>
          </a:p>
          <a:p>
            <a:pPr fontAlgn="auto">
              <a:spcAft>
                <a:spcPts val="0"/>
              </a:spcAft>
              <a:defRPr/>
            </a:pPr>
            <a:r>
              <a:rPr lang="en-US"/>
              <a:t>Cocok untuk data numerik</a:t>
            </a:r>
          </a:p>
          <a:p>
            <a:pPr fontAlgn="auto">
              <a:spcAft>
                <a:spcPts val="0"/>
              </a:spcAft>
              <a:defRPr/>
            </a:pPr>
            <a:r>
              <a:rPr lang="en-US"/>
              <a:t>Simpel</a:t>
            </a:r>
            <a:endParaRPr lang="en-US" dirty="0"/>
          </a:p>
          <a:p>
            <a:pPr fontAlgn="auto">
              <a:spcAft>
                <a:spcPts val="0"/>
              </a:spcAft>
              <a:defRPr/>
            </a:pPr>
            <a:r>
              <a:rPr lang="en-US" dirty="0" err="1"/>
              <a:t>Efektif</a:t>
            </a:r>
            <a:r>
              <a:rPr lang="en-US" dirty="0"/>
              <a:t> </a:t>
            </a:r>
            <a:r>
              <a:rPr lang="en-US" dirty="0" err="1"/>
              <a:t>jika</a:t>
            </a:r>
            <a:r>
              <a:rPr lang="en-US" dirty="0"/>
              <a:t> data </a:t>
            </a:r>
            <a:r>
              <a:rPr lang="en-US" dirty="0" err="1"/>
              <a:t>besar</a:t>
            </a:r>
            <a:endParaRPr lang="en-US" dirty="0"/>
          </a:p>
          <a:p>
            <a:pPr fontAlgn="auto">
              <a:spcAft>
                <a:spcPts val="0"/>
              </a:spcAft>
              <a:defRPr/>
            </a:pPr>
            <a:r>
              <a:rPr lang="en-US" dirty="0" err="1"/>
              <a:t>Intuitif</a:t>
            </a:r>
            <a:endParaRPr lang="en-US" dirty="0"/>
          </a:p>
          <a:p>
            <a:pPr fontAlgn="auto">
              <a:spcAft>
                <a:spcPts val="0"/>
              </a:spcAft>
              <a:defRPr/>
            </a:pPr>
            <a:r>
              <a:rPr lang="en-US"/>
              <a:t>Performa </a:t>
            </a:r>
            <a:r>
              <a:rPr lang="en-US" dirty="0" err="1"/>
              <a:t>cukup</a:t>
            </a:r>
            <a:r>
              <a:rPr lang="en-US" dirty="0"/>
              <a:t> </a:t>
            </a:r>
            <a:r>
              <a:rPr lang="en-US" dirty="0" err="1"/>
              <a:t>baik</a:t>
            </a:r>
            <a:endParaRPr lang="en-US" dirty="0"/>
          </a:p>
          <a:p>
            <a:pPr fontAlgn="auto">
              <a:spcAft>
                <a:spcPts val="0"/>
              </a:spcAft>
              <a:defRPr/>
            </a:pPr>
            <a:r>
              <a:rPr lang="en-US" dirty="0" err="1"/>
              <a:t>Tahan</a:t>
            </a:r>
            <a:r>
              <a:rPr lang="en-US" dirty="0"/>
              <a:t> </a:t>
            </a:r>
            <a:r>
              <a:rPr lang="en-US" dirty="0" err="1"/>
              <a:t>terhadap</a:t>
            </a:r>
            <a:r>
              <a:rPr lang="en-US" dirty="0"/>
              <a:t> data </a:t>
            </a:r>
            <a:r>
              <a:rPr lang="en-US" dirty="0" err="1"/>
              <a:t>latih</a:t>
            </a:r>
            <a:r>
              <a:rPr lang="en-US" dirty="0"/>
              <a:t> </a:t>
            </a:r>
            <a:r>
              <a:rPr lang="en-US"/>
              <a:t>yang noisy</a:t>
            </a:r>
          </a:p>
          <a:p>
            <a:pPr fontAlgn="auto">
              <a:spcAft>
                <a:spcPts val="0"/>
              </a:spcAft>
              <a:defRPr/>
            </a:pPr>
            <a:endParaRPr lang="en-US" dirty="0"/>
          </a:p>
          <a:p>
            <a:pPr fontAlgn="auto">
              <a:spcAft>
                <a:spcPts val="0"/>
              </a:spcAft>
              <a:defRPr/>
            </a:pPr>
            <a:endParaRPr lang="en-US" dirty="0"/>
          </a:p>
        </p:txBody>
      </p:sp>
    </p:spTree>
    <p:extLst>
      <p:ext uri="{BB962C8B-B14F-4D97-AF65-F5344CB8AC3E}">
        <p14:creationId xmlns:p14="http://schemas.microsoft.com/office/powerpoint/2010/main" val="3110559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a:t>Kelebihan dan Kekurangan Algoritma KNN</a:t>
            </a:r>
          </a:p>
        </p:txBody>
      </p:sp>
      <p:sp>
        <p:nvSpPr>
          <p:cNvPr id="3" name="Content Placeholder 2"/>
          <p:cNvSpPr>
            <a:spLocks noGrp="1"/>
          </p:cNvSpPr>
          <p:nvPr>
            <p:ph idx="1"/>
          </p:nvPr>
        </p:nvSpPr>
        <p:spPr/>
        <p:txBody>
          <a:bodyPr rtlCol="0">
            <a:normAutofit/>
          </a:bodyPr>
          <a:lstStyle/>
          <a:p>
            <a:pPr marL="0" indent="0" fontAlgn="auto">
              <a:spcAft>
                <a:spcPts val="0"/>
              </a:spcAft>
              <a:buNone/>
              <a:defRPr/>
            </a:pPr>
            <a:r>
              <a:rPr lang="en-US" b="1" dirty="0" err="1"/>
              <a:t>Kekurangan</a:t>
            </a:r>
            <a:r>
              <a:rPr lang="en-US" b="1" dirty="0"/>
              <a:t> KNN : </a:t>
            </a:r>
          </a:p>
          <a:p>
            <a:pPr fontAlgn="auto">
              <a:spcAft>
                <a:spcPts val="0"/>
              </a:spcAft>
              <a:defRPr/>
            </a:pPr>
            <a:r>
              <a:rPr lang="en-US" dirty="0" err="1"/>
              <a:t>Waktu</a:t>
            </a:r>
            <a:r>
              <a:rPr lang="en-US" dirty="0"/>
              <a:t> </a:t>
            </a:r>
            <a:r>
              <a:rPr lang="en-US" dirty="0" err="1"/>
              <a:t>komputasi</a:t>
            </a:r>
            <a:r>
              <a:rPr lang="en-US" dirty="0"/>
              <a:t> </a:t>
            </a:r>
            <a:r>
              <a:rPr lang="en-US" dirty="0" err="1"/>
              <a:t>tinggi</a:t>
            </a:r>
            <a:r>
              <a:rPr lang="en-US" dirty="0"/>
              <a:t> </a:t>
            </a:r>
            <a:r>
              <a:rPr lang="en-US" dirty="0" err="1"/>
              <a:t>jika</a:t>
            </a:r>
            <a:r>
              <a:rPr lang="en-US" dirty="0"/>
              <a:t> data </a:t>
            </a:r>
            <a:r>
              <a:rPr lang="en-US" dirty="0" err="1"/>
              <a:t>latih</a:t>
            </a:r>
            <a:r>
              <a:rPr lang="en-US" dirty="0"/>
              <a:t> </a:t>
            </a:r>
            <a:r>
              <a:rPr lang="en-US" dirty="0" err="1"/>
              <a:t>besar</a:t>
            </a:r>
            <a:r>
              <a:rPr lang="en-US" dirty="0"/>
              <a:t>. </a:t>
            </a:r>
            <a:r>
              <a:rPr lang="en-US" dirty="0" err="1"/>
              <a:t>Disebabkan</a:t>
            </a:r>
            <a:r>
              <a:rPr lang="en-US" dirty="0"/>
              <a:t> </a:t>
            </a:r>
            <a:r>
              <a:rPr lang="en-US" dirty="0" err="1"/>
              <a:t>oleh</a:t>
            </a:r>
            <a:r>
              <a:rPr lang="en-US" dirty="0"/>
              <a:t> </a:t>
            </a:r>
            <a:r>
              <a:rPr lang="en-US" dirty="0" err="1"/>
              <a:t>semua</a:t>
            </a:r>
            <a:r>
              <a:rPr lang="en-US" dirty="0"/>
              <a:t> data </a:t>
            </a:r>
            <a:r>
              <a:rPr lang="en-US" dirty="0" err="1"/>
              <a:t>diukur</a:t>
            </a:r>
            <a:r>
              <a:rPr lang="en-US" dirty="0"/>
              <a:t> </a:t>
            </a:r>
            <a:r>
              <a:rPr lang="en-US" dirty="0" err="1"/>
              <a:t>jaraknya</a:t>
            </a:r>
            <a:r>
              <a:rPr lang="en-US" dirty="0"/>
              <a:t> </a:t>
            </a:r>
            <a:r>
              <a:rPr lang="en-US" dirty="0" err="1"/>
              <a:t>untuk</a:t>
            </a:r>
            <a:r>
              <a:rPr lang="en-US" dirty="0"/>
              <a:t> </a:t>
            </a:r>
            <a:r>
              <a:rPr lang="en-US" dirty="0" err="1"/>
              <a:t>setiap</a:t>
            </a:r>
            <a:r>
              <a:rPr lang="en-US" dirty="0"/>
              <a:t> data </a:t>
            </a:r>
            <a:r>
              <a:rPr lang="en-US" dirty="0" err="1"/>
              <a:t>uji</a:t>
            </a:r>
            <a:r>
              <a:rPr lang="en-US" dirty="0"/>
              <a:t>. </a:t>
            </a:r>
          </a:p>
          <a:p>
            <a:pPr fontAlgn="auto">
              <a:spcAft>
                <a:spcPts val="0"/>
              </a:spcAft>
              <a:defRPr/>
            </a:pPr>
            <a:r>
              <a:rPr lang="en-US" dirty="0" err="1"/>
              <a:t>Sangat</a:t>
            </a:r>
            <a:r>
              <a:rPr lang="en-US" dirty="0"/>
              <a:t> sensitive </a:t>
            </a:r>
            <a:r>
              <a:rPr lang="en-US" dirty="0" err="1"/>
              <a:t>dengan</a:t>
            </a:r>
            <a:r>
              <a:rPr lang="en-US" dirty="0"/>
              <a:t> </a:t>
            </a:r>
            <a:r>
              <a:rPr lang="en-US" dirty="0" err="1"/>
              <a:t>ciri</a:t>
            </a:r>
            <a:r>
              <a:rPr lang="en-US" dirty="0"/>
              <a:t> yang </a:t>
            </a:r>
            <a:r>
              <a:rPr lang="en-US" dirty="0" err="1"/>
              <a:t>redundan</a:t>
            </a:r>
            <a:r>
              <a:rPr lang="en-US" dirty="0"/>
              <a:t> </a:t>
            </a:r>
            <a:r>
              <a:rPr lang="en-US" dirty="0" err="1"/>
              <a:t>atau</a:t>
            </a:r>
            <a:r>
              <a:rPr lang="en-US" dirty="0"/>
              <a:t> </a:t>
            </a:r>
            <a:r>
              <a:rPr lang="en-US" dirty="0" err="1"/>
              <a:t>tidak</a:t>
            </a:r>
            <a:r>
              <a:rPr lang="en-US" dirty="0"/>
              <a:t> </a:t>
            </a:r>
            <a:r>
              <a:rPr lang="en-US" dirty="0" err="1"/>
              <a:t>relevan</a:t>
            </a:r>
            <a:r>
              <a:rPr lang="en-US" dirty="0"/>
              <a:t>. </a:t>
            </a:r>
            <a:r>
              <a:rPr lang="en-US" dirty="0" err="1"/>
              <a:t>Ditanggulangi</a:t>
            </a:r>
            <a:r>
              <a:rPr lang="en-US" dirty="0"/>
              <a:t> </a:t>
            </a:r>
            <a:r>
              <a:rPr lang="en-US" dirty="0" err="1"/>
              <a:t>dengan</a:t>
            </a:r>
            <a:r>
              <a:rPr lang="en-US" dirty="0"/>
              <a:t> </a:t>
            </a:r>
            <a:r>
              <a:rPr lang="en-US" dirty="0" err="1"/>
              <a:t>seleksi</a:t>
            </a:r>
            <a:r>
              <a:rPr lang="en-US" dirty="0"/>
              <a:t> </a:t>
            </a:r>
            <a:r>
              <a:rPr lang="en-US" dirty="0" err="1"/>
              <a:t>ciri</a:t>
            </a:r>
            <a:r>
              <a:rPr lang="en-US" dirty="0"/>
              <a:t> </a:t>
            </a:r>
            <a:r>
              <a:rPr lang="en-US" dirty="0" err="1"/>
              <a:t>atau</a:t>
            </a:r>
            <a:r>
              <a:rPr lang="en-US" dirty="0"/>
              <a:t> </a:t>
            </a:r>
            <a:r>
              <a:rPr lang="en-US" dirty="0" err="1"/>
              <a:t>pembobotan</a:t>
            </a:r>
            <a:r>
              <a:rPr lang="en-US" dirty="0"/>
              <a:t> </a:t>
            </a:r>
            <a:r>
              <a:rPr lang="en-US" dirty="0" err="1"/>
              <a:t>ciri</a:t>
            </a:r>
            <a:r>
              <a:rPr lang="en-US" dirty="0"/>
              <a:t>. </a:t>
            </a:r>
          </a:p>
          <a:p>
            <a:pPr fontAlgn="auto">
              <a:spcAft>
                <a:spcPts val="0"/>
              </a:spcAft>
              <a:defRPr/>
            </a:pPr>
            <a:r>
              <a:rPr lang="en-US" dirty="0" err="1"/>
              <a:t>Tidak</a:t>
            </a:r>
            <a:r>
              <a:rPr lang="en-US" dirty="0"/>
              <a:t> </a:t>
            </a:r>
            <a:r>
              <a:rPr lang="en-US" dirty="0" err="1"/>
              <a:t>diketahui</a:t>
            </a:r>
            <a:r>
              <a:rPr lang="en-US" dirty="0"/>
              <a:t> </a:t>
            </a:r>
            <a:r>
              <a:rPr lang="en-US" dirty="0" err="1"/>
              <a:t>perhitungan</a:t>
            </a:r>
            <a:r>
              <a:rPr lang="en-US" dirty="0"/>
              <a:t> </a:t>
            </a:r>
            <a:r>
              <a:rPr lang="en-US" dirty="0" err="1"/>
              <a:t>jarak</a:t>
            </a:r>
            <a:r>
              <a:rPr lang="en-US" dirty="0"/>
              <a:t> </a:t>
            </a:r>
            <a:r>
              <a:rPr lang="en-US" dirty="0" err="1"/>
              <a:t>apa</a:t>
            </a:r>
            <a:r>
              <a:rPr lang="en-US" dirty="0"/>
              <a:t> yang paling </a:t>
            </a:r>
            <a:r>
              <a:rPr lang="en-US" dirty="0" err="1"/>
              <a:t>sesuai</a:t>
            </a:r>
            <a:r>
              <a:rPr lang="en-US" dirty="0"/>
              <a:t> </a:t>
            </a:r>
            <a:r>
              <a:rPr lang="en-US" dirty="0" err="1"/>
              <a:t>untuk</a:t>
            </a:r>
            <a:r>
              <a:rPr lang="en-US" dirty="0"/>
              <a:t> dataset </a:t>
            </a:r>
            <a:r>
              <a:rPr lang="en-US" dirty="0" err="1"/>
              <a:t>tertentu</a:t>
            </a:r>
            <a:r>
              <a:rPr lang="en-US" dirty="0"/>
              <a:t>. </a:t>
            </a:r>
          </a:p>
        </p:txBody>
      </p:sp>
    </p:spTree>
    <p:extLst>
      <p:ext uri="{BB962C8B-B14F-4D97-AF65-F5344CB8AC3E}">
        <p14:creationId xmlns:p14="http://schemas.microsoft.com/office/powerpoint/2010/main" val="2813565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Rekomendasi Video</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3356992"/>
            <a:ext cx="2467836" cy="138815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940" y="1696429"/>
            <a:ext cx="2445296" cy="137547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5013176"/>
            <a:ext cx="2467836" cy="1395604"/>
          </a:xfrm>
          <a:prstGeom prst="rect">
            <a:avLst/>
          </a:prstGeom>
        </p:spPr>
      </p:pic>
      <p:sp>
        <p:nvSpPr>
          <p:cNvPr id="7" name="Rectangle 6"/>
          <p:cNvSpPr/>
          <p:nvPr/>
        </p:nvSpPr>
        <p:spPr>
          <a:xfrm>
            <a:off x="3728120" y="3635572"/>
            <a:ext cx="7344816" cy="830997"/>
          </a:xfrm>
          <a:prstGeom prst="rect">
            <a:avLst/>
          </a:prstGeom>
        </p:spPr>
        <p:txBody>
          <a:bodyPr wrap="square">
            <a:spAutoFit/>
          </a:bodyPr>
          <a:lstStyle/>
          <a:p>
            <a:r>
              <a:rPr lang="en-GB" sz="2400" b="1">
                <a:solidFill>
                  <a:srgbClr val="000000"/>
                </a:solidFill>
                <a:latin typeface="Calibri" panose="020F0502020204030204" pitchFamily="34" charset="0"/>
                <a:cs typeface="Calibri" panose="020F0502020204030204" pitchFamily="34" charset="0"/>
              </a:rPr>
              <a:t>Algoritma Klasifikasi k-Nearest Neighbor (KNN) </a:t>
            </a:r>
            <a:r>
              <a:rPr lang="en-GB" sz="2400">
                <a:solidFill>
                  <a:srgbClr val="000000"/>
                </a:solidFill>
                <a:latin typeface="Calibri" panose="020F0502020204030204" pitchFamily="34" charset="0"/>
                <a:cs typeface="Calibri" panose="020F0502020204030204" pitchFamily="34" charset="0"/>
              </a:rPr>
              <a:t>- </a:t>
            </a:r>
            <a:r>
              <a:rPr lang="en-GB" sz="2400">
                <a:solidFill>
                  <a:srgbClr val="000000"/>
                </a:solidFill>
                <a:latin typeface="Calibri" panose="020F0502020204030204" pitchFamily="34" charset="0"/>
                <a:cs typeface="Calibri" panose="020F0502020204030204" pitchFamily="34" charset="0"/>
                <a:hlinkClick r:id="rId5"/>
              </a:rPr>
              <a:t>https://youtu.be/EvnXXWIJjuk</a:t>
            </a:r>
            <a:r>
              <a:rPr lang="en-GB" sz="2400">
                <a:solidFill>
                  <a:srgbClr val="000000"/>
                </a:solidFill>
                <a:latin typeface="Calibri" panose="020F0502020204030204" pitchFamily="34" charset="0"/>
                <a:cs typeface="Calibri" panose="020F0502020204030204" pitchFamily="34" charset="0"/>
              </a:rPr>
              <a:t> </a:t>
            </a:r>
            <a:endParaRPr lang="en-ID" sz="2400">
              <a:solidFill>
                <a:srgbClr val="000000"/>
              </a:solidFill>
              <a:latin typeface="Calibri" panose="020F0502020204030204" pitchFamily="34" charset="0"/>
              <a:cs typeface="Calibri" panose="020F0502020204030204" pitchFamily="34" charset="0"/>
            </a:endParaRPr>
          </a:p>
        </p:txBody>
      </p:sp>
      <p:sp>
        <p:nvSpPr>
          <p:cNvPr id="8" name="Rectangle 7"/>
          <p:cNvSpPr/>
          <p:nvPr/>
        </p:nvSpPr>
        <p:spPr>
          <a:xfrm>
            <a:off x="3728120" y="1997224"/>
            <a:ext cx="7344816" cy="830997"/>
          </a:xfrm>
          <a:prstGeom prst="rect">
            <a:avLst/>
          </a:prstGeom>
        </p:spPr>
        <p:txBody>
          <a:bodyPr wrap="square">
            <a:spAutoFit/>
          </a:bodyPr>
          <a:lstStyle/>
          <a:p>
            <a:r>
              <a:rPr lang="en-GB" sz="2400" b="1">
                <a:solidFill>
                  <a:srgbClr val="000000"/>
                </a:solidFill>
                <a:latin typeface="Calibri" panose="020F0502020204030204" pitchFamily="34" charset="0"/>
                <a:cs typeface="Calibri" panose="020F0502020204030204" pitchFamily="34" charset="0"/>
              </a:rPr>
              <a:t>K-Nearest Neighbors (KNN) dengan Python &amp; Google Colabs </a:t>
            </a:r>
            <a:r>
              <a:rPr lang="en-GB" sz="2400">
                <a:solidFill>
                  <a:srgbClr val="000000"/>
                </a:solidFill>
                <a:latin typeface="Calibri" panose="020F0502020204030204" pitchFamily="34" charset="0"/>
                <a:cs typeface="Calibri" panose="020F0502020204030204" pitchFamily="34" charset="0"/>
              </a:rPr>
              <a:t>- </a:t>
            </a:r>
            <a:r>
              <a:rPr lang="en-GB" sz="2400">
                <a:solidFill>
                  <a:srgbClr val="000000"/>
                </a:solidFill>
                <a:latin typeface="Calibri" panose="020F0502020204030204" pitchFamily="34" charset="0"/>
                <a:cs typeface="Calibri" panose="020F0502020204030204" pitchFamily="34" charset="0"/>
                <a:hlinkClick r:id="rId6"/>
              </a:rPr>
              <a:t>https://youtu.be/bUub3iDcP98</a:t>
            </a:r>
            <a:r>
              <a:rPr lang="en-GB" sz="2400">
                <a:solidFill>
                  <a:srgbClr val="000000"/>
                </a:solidFill>
                <a:latin typeface="Calibri" panose="020F0502020204030204" pitchFamily="34" charset="0"/>
                <a:cs typeface="Calibri" panose="020F0502020204030204" pitchFamily="34" charset="0"/>
              </a:rPr>
              <a:t> </a:t>
            </a:r>
            <a:endParaRPr lang="en-ID" sz="2400">
              <a:solidFill>
                <a:srgbClr val="000000"/>
              </a:solidFill>
              <a:latin typeface="Calibri" panose="020F0502020204030204" pitchFamily="34" charset="0"/>
              <a:cs typeface="Calibri" panose="020F0502020204030204" pitchFamily="34" charset="0"/>
            </a:endParaRPr>
          </a:p>
        </p:txBody>
      </p:sp>
      <p:sp>
        <p:nvSpPr>
          <p:cNvPr id="9" name="Rectangle 8"/>
          <p:cNvSpPr/>
          <p:nvPr/>
        </p:nvSpPr>
        <p:spPr>
          <a:xfrm>
            <a:off x="3739071" y="5110813"/>
            <a:ext cx="7480448" cy="1200329"/>
          </a:xfrm>
          <a:prstGeom prst="rect">
            <a:avLst/>
          </a:prstGeom>
        </p:spPr>
        <p:txBody>
          <a:bodyPr wrap="square">
            <a:spAutoFit/>
          </a:bodyPr>
          <a:lstStyle/>
          <a:p>
            <a:r>
              <a:rPr lang="en-ID" sz="2400" b="1">
                <a:solidFill>
                  <a:srgbClr val="000000"/>
                </a:solidFill>
                <a:latin typeface="Calibri" panose="020F0502020204030204" pitchFamily="34" charset="0"/>
                <a:cs typeface="Calibri" panose="020F0502020204030204" pitchFamily="34" charset="0"/>
              </a:rPr>
              <a:t>Prediksi Elektabilitas Caleg: Perbandingan Algoritma Decision Tree, K-NN &amp; Naive Bayes dg Rapidminer </a:t>
            </a:r>
            <a:r>
              <a:rPr lang="en-ID" sz="2400">
                <a:solidFill>
                  <a:srgbClr val="000000"/>
                </a:solidFill>
                <a:latin typeface="Calibri" panose="020F0502020204030204" pitchFamily="34" charset="0"/>
                <a:cs typeface="Calibri" panose="020F0502020204030204" pitchFamily="34" charset="0"/>
              </a:rPr>
              <a:t>- </a:t>
            </a:r>
            <a:r>
              <a:rPr lang="en-ID" sz="2400">
                <a:solidFill>
                  <a:srgbClr val="000000"/>
                </a:solidFill>
                <a:latin typeface="Calibri" panose="020F0502020204030204" pitchFamily="34" charset="0"/>
                <a:cs typeface="Calibri" panose="020F0502020204030204" pitchFamily="34" charset="0"/>
                <a:hlinkClick r:id="rId7"/>
              </a:rPr>
              <a:t>https://youtu.be/rpT6nwJk14c</a:t>
            </a:r>
            <a:r>
              <a:rPr lang="en-ID" sz="24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555430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XGBOOST</a:t>
            </a:r>
          </a:p>
        </p:txBody>
      </p:sp>
      <p:sp>
        <p:nvSpPr>
          <p:cNvPr id="3" name="Content Placeholder 2"/>
          <p:cNvSpPr>
            <a:spLocks noGrp="1"/>
          </p:cNvSpPr>
          <p:nvPr>
            <p:ph idx="1"/>
          </p:nvPr>
        </p:nvSpPr>
        <p:spPr/>
        <p:txBody>
          <a:bodyPr/>
          <a:lstStyle/>
          <a:p>
            <a:r>
              <a:rPr lang="en-GB" b="1" dirty="0" err="1"/>
              <a:t>XGBoost</a:t>
            </a:r>
            <a:r>
              <a:rPr lang="en-GB" dirty="0"/>
              <a:t> stands for </a:t>
            </a:r>
            <a:r>
              <a:rPr lang="en-GB" b="1" dirty="0" err="1"/>
              <a:t>eXtreme</a:t>
            </a:r>
            <a:r>
              <a:rPr lang="en-GB" b="1" dirty="0"/>
              <a:t> Gradient Boosting</a:t>
            </a:r>
            <a:r>
              <a:rPr lang="en-GB" dirty="0"/>
              <a:t>. It is a supervised machine learning algorithm that is used for both classification and regression problems. </a:t>
            </a:r>
          </a:p>
          <a:p>
            <a:r>
              <a:rPr lang="en-GB" dirty="0"/>
              <a:t>It works by sequentially building </a:t>
            </a:r>
            <a:r>
              <a:rPr lang="en-GB" b="1" dirty="0"/>
              <a:t>multiple decision tree </a:t>
            </a:r>
            <a:r>
              <a:rPr lang="en-GB" dirty="0"/>
              <a:t>models, which are called base learners. </a:t>
            </a:r>
          </a:p>
          <a:p>
            <a:r>
              <a:rPr lang="en-GB" dirty="0"/>
              <a:t>Each of these </a:t>
            </a:r>
            <a:r>
              <a:rPr lang="en-GB" b="1" dirty="0"/>
              <a:t>base learners </a:t>
            </a:r>
            <a:r>
              <a:rPr lang="en-GB" dirty="0"/>
              <a:t>contributes to prediction with some vital estimates that boost the algorithm. </a:t>
            </a:r>
          </a:p>
          <a:p>
            <a:r>
              <a:rPr lang="en-GB" dirty="0"/>
              <a:t>By effectively combining all the estimates of base learners, </a:t>
            </a:r>
            <a:r>
              <a:rPr lang="en-GB" dirty="0" err="1"/>
              <a:t>XGBoost</a:t>
            </a:r>
            <a:r>
              <a:rPr lang="en-GB" dirty="0"/>
              <a:t> models make accurate decisions</a:t>
            </a:r>
            <a:endParaRPr lang="en-ID" dirty="0"/>
          </a:p>
        </p:txBody>
      </p:sp>
    </p:spTree>
    <p:extLst>
      <p:ext uri="{BB962C8B-B14F-4D97-AF65-F5344CB8AC3E}">
        <p14:creationId xmlns:p14="http://schemas.microsoft.com/office/powerpoint/2010/main" val="1317779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XGBOOST</a:t>
            </a:r>
          </a:p>
        </p:txBody>
      </p:sp>
      <p:pic>
        <p:nvPicPr>
          <p:cNvPr id="7170" name="Picture 2" descr="https://dezyre.gumlet.io/images/blog/machine-learning-nlp-text-classification-algorithms-and-models/image_57987334121637865854028.png?w=720&amp;dpr=1.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8084" y="1371600"/>
            <a:ext cx="8995832"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43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Referensi</a:t>
            </a:r>
          </a:p>
        </p:txBody>
      </p:sp>
      <p:sp>
        <p:nvSpPr>
          <p:cNvPr id="3" name="Content Placeholder 2"/>
          <p:cNvSpPr>
            <a:spLocks noGrp="1"/>
          </p:cNvSpPr>
          <p:nvPr>
            <p:ph idx="1"/>
          </p:nvPr>
        </p:nvSpPr>
        <p:spPr/>
        <p:txBody>
          <a:bodyPr/>
          <a:lstStyle/>
          <a:p>
            <a:r>
              <a:rPr lang="en-ID">
                <a:hlinkClick r:id="rId2"/>
              </a:rPr>
              <a:t>https://monkeylearn.com/text-classification</a:t>
            </a:r>
            <a:endParaRPr lang="en-ID"/>
          </a:p>
          <a:p>
            <a:r>
              <a:rPr lang="en-ID">
                <a:hlinkClick r:id="rId3"/>
              </a:rPr>
              <a:t>https://www.analyticsvidhya.com/blog/2018/04/a-comprehensive-guide-to-understand-and-implement-text-classification-in-python/</a:t>
            </a:r>
            <a:r>
              <a:rPr lang="en-ID"/>
              <a:t> </a:t>
            </a:r>
          </a:p>
          <a:p>
            <a:r>
              <a:rPr lang="en-ID"/>
              <a:t>Techniques for text classification: Literature review and current trends </a:t>
            </a:r>
            <a:r>
              <a:rPr lang="en-ID">
                <a:hlinkClick r:id="rId4"/>
              </a:rPr>
              <a:t>https://www.webology.org/data-cms/articles/20200515052111pma139.pdf</a:t>
            </a:r>
            <a:r>
              <a:rPr lang="en-ID"/>
              <a:t> </a:t>
            </a:r>
          </a:p>
          <a:p>
            <a:r>
              <a:rPr lang="en-ID">
                <a:hlinkClick r:id="rId5"/>
              </a:rPr>
              <a:t>https://medium.com/@sholihulhuda00/support-vector-machine-bd7f53687e69</a:t>
            </a:r>
            <a:r>
              <a:rPr lang="en-ID"/>
              <a:t> </a:t>
            </a:r>
          </a:p>
          <a:p>
            <a:r>
              <a:rPr lang="en-ID">
                <a:hlinkClick r:id="rId6"/>
              </a:rPr>
              <a:t>https://www.projectpro.io/article/machine-learning-nlp-text-classification-algorithms-and-models/523</a:t>
            </a:r>
            <a:r>
              <a:rPr lang="en-ID"/>
              <a:t> </a:t>
            </a:r>
          </a:p>
        </p:txBody>
      </p:sp>
    </p:spTree>
    <p:extLst>
      <p:ext uri="{BB962C8B-B14F-4D97-AF65-F5344CB8AC3E}">
        <p14:creationId xmlns:p14="http://schemas.microsoft.com/office/powerpoint/2010/main" val="3583350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Kesimpulan</a:t>
            </a:r>
          </a:p>
        </p:txBody>
      </p:sp>
      <p:sp>
        <p:nvSpPr>
          <p:cNvPr id="4" name="Text Placeholder 3"/>
          <p:cNvSpPr>
            <a:spLocks noGrp="1"/>
          </p:cNvSpPr>
          <p:nvPr>
            <p:ph type="body" idx="1"/>
          </p:nvPr>
        </p:nvSpPr>
        <p:spPr>
          <a:xfrm>
            <a:off x="551384" y="5046857"/>
            <a:ext cx="10363200" cy="953650"/>
          </a:xfrm>
        </p:spPr>
        <p:txBody>
          <a:bodyPr/>
          <a:lstStyle/>
          <a:p>
            <a:pPr algn="ctr"/>
            <a:r>
              <a:rPr lang="en-ID" sz="6000"/>
              <a:t>TERIMA KASIH</a:t>
            </a:r>
            <a:endParaRPr lang="id-ID" sz="6000" dirty="0"/>
          </a:p>
        </p:txBody>
      </p:sp>
      <p:grpSp>
        <p:nvGrpSpPr>
          <p:cNvPr id="9" name="Group 8"/>
          <p:cNvGrpSpPr/>
          <p:nvPr/>
        </p:nvGrpSpPr>
        <p:grpSpPr>
          <a:xfrm>
            <a:off x="3719736" y="1689238"/>
            <a:ext cx="3960440" cy="3241812"/>
            <a:chOff x="3719736" y="1689238"/>
            <a:chExt cx="3960440" cy="32418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19736" y="1689238"/>
              <a:ext cx="3960440" cy="324181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912" y="1916832"/>
              <a:ext cx="720080" cy="720080"/>
            </a:xfrm>
            <a:prstGeom prst="rect">
              <a:avLst/>
            </a:prstGeom>
          </p:spPr>
        </p:pic>
      </p:grpSp>
    </p:spTree>
    <p:extLst>
      <p:ext uri="{BB962C8B-B14F-4D97-AF65-F5344CB8AC3E}">
        <p14:creationId xmlns:p14="http://schemas.microsoft.com/office/powerpoint/2010/main" val="59801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a:t>Tujuan Pembelajaran</a:t>
            </a:r>
          </a:p>
        </p:txBody>
      </p:sp>
      <p:sp>
        <p:nvSpPr>
          <p:cNvPr id="7" name="Content Placeholder 6"/>
          <p:cNvSpPr>
            <a:spLocks noGrp="1"/>
          </p:cNvSpPr>
          <p:nvPr>
            <p:ph idx="1"/>
          </p:nvPr>
        </p:nvSpPr>
        <p:spPr/>
        <p:txBody>
          <a:bodyPr/>
          <a:lstStyle/>
          <a:p>
            <a:r>
              <a:rPr lang="en-US"/>
              <a:t>Mahasiswa dapat memahami pengertian dan pentingnya klasifikasi teks dalam menganalisis data teks.</a:t>
            </a:r>
          </a:p>
          <a:p>
            <a:r>
              <a:rPr lang="en-US"/>
              <a:t>Mahasiswa dapat memahami berbagai pendekatan atau metode pembelajaran yang dapat digunakan dalam analisis teks.</a:t>
            </a:r>
          </a:p>
          <a:p>
            <a:r>
              <a:rPr lang="en-US"/>
              <a:t>Mahasiswa dapat menerapkan metode klasifikasi teks terhadap studi kasus tertentu.</a:t>
            </a:r>
            <a:endParaRPr lang="id-ID" dirty="0"/>
          </a:p>
        </p:txBody>
      </p:sp>
    </p:spTree>
    <p:extLst>
      <p:ext uri="{BB962C8B-B14F-4D97-AF65-F5344CB8AC3E}">
        <p14:creationId xmlns:p14="http://schemas.microsoft.com/office/powerpoint/2010/main" val="2137746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D"/>
          </a:p>
        </p:txBody>
      </p:sp>
      <p:pic>
        <p:nvPicPr>
          <p:cNvPr id="1026" name="Picture 2" descr="Best Social Media Exchange Sites Lis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22" y="-27384"/>
            <a:ext cx="12184178" cy="6885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620688"/>
            <a:ext cx="12192000" cy="5688632"/>
          </a:xfrm>
          <a:prstGeom prst="rect">
            <a:avLst/>
          </a:prstGeom>
          <a:solidFill>
            <a:srgbClr val="FB6905">
              <a:alpha val="94902"/>
            </a:srgbClr>
          </a:solidFill>
        </p:spPr>
        <p:txBody>
          <a:bodyPr wrap="square" rtlCol="0" anchor="ctr">
            <a:noAutofit/>
          </a:bodyPr>
          <a:lstStyle/>
          <a:p>
            <a:pPr algn="ctr"/>
            <a:endParaRPr lang="en-ID" sz="6000">
              <a:solidFill>
                <a:schemeClr val="bg1"/>
              </a:solidFill>
              <a:latin typeface="Calibri" panose="020F0502020204030204" pitchFamily="34" charset="0"/>
              <a:cs typeface="Calibri" panose="020F0502020204030204" pitchFamily="34" charset="0"/>
            </a:endParaRPr>
          </a:p>
        </p:txBody>
      </p:sp>
      <p:sp>
        <p:nvSpPr>
          <p:cNvPr id="2" name="TextBox 1"/>
          <p:cNvSpPr txBox="1"/>
          <p:nvPr/>
        </p:nvSpPr>
        <p:spPr>
          <a:xfrm>
            <a:off x="8983278" y="5703639"/>
            <a:ext cx="3058786" cy="461665"/>
          </a:xfrm>
          <a:prstGeom prst="rect">
            <a:avLst/>
          </a:prstGeom>
          <a:solidFill>
            <a:schemeClr val="bg1"/>
          </a:solidFill>
        </p:spPr>
        <p:txBody>
          <a:bodyPr wrap="none" rtlCol="0">
            <a:spAutoFit/>
          </a:bodyPr>
          <a:lstStyle/>
          <a:p>
            <a:r>
              <a:rPr lang="en-ID" sz="2400" b="1">
                <a:solidFill>
                  <a:srgbClr val="000000"/>
                </a:solidFill>
                <a:latin typeface="Calibri" panose="020F0502020204030204" pitchFamily="34" charset="0"/>
                <a:cs typeface="Calibri" panose="020F0502020204030204" pitchFamily="34" charset="0"/>
              </a:rPr>
              <a:t>Universitas Budi Luhur</a:t>
            </a:r>
          </a:p>
        </p:txBody>
      </p:sp>
      <p:sp>
        <p:nvSpPr>
          <p:cNvPr id="6" name="TextBox 5"/>
          <p:cNvSpPr txBox="1"/>
          <p:nvPr/>
        </p:nvSpPr>
        <p:spPr>
          <a:xfrm>
            <a:off x="119336" y="764704"/>
            <a:ext cx="4175823" cy="461665"/>
          </a:xfrm>
          <a:prstGeom prst="rect">
            <a:avLst/>
          </a:prstGeom>
          <a:solidFill>
            <a:schemeClr val="bg1"/>
          </a:solidFill>
        </p:spPr>
        <p:txBody>
          <a:bodyPr wrap="none" rtlCol="0">
            <a:spAutoFit/>
          </a:bodyPr>
          <a:lstStyle/>
          <a:p>
            <a:r>
              <a:rPr lang="en-ID" sz="2400" b="1">
                <a:solidFill>
                  <a:srgbClr val="000000"/>
                </a:solidFill>
                <a:latin typeface="Calibri" panose="020F0502020204030204" pitchFamily="34" charset="0"/>
                <a:cs typeface="Calibri" panose="020F0502020204030204" pitchFamily="34" charset="0"/>
              </a:rPr>
              <a:t>Analisis Teks pada Media Sosial</a:t>
            </a:r>
          </a:p>
        </p:txBody>
      </p:sp>
      <p:sp>
        <p:nvSpPr>
          <p:cNvPr id="7" name="TextBox 6"/>
          <p:cNvSpPr txBox="1"/>
          <p:nvPr/>
        </p:nvSpPr>
        <p:spPr>
          <a:xfrm>
            <a:off x="4439816" y="765975"/>
            <a:ext cx="2931059" cy="461665"/>
          </a:xfrm>
          <a:prstGeom prst="rect">
            <a:avLst/>
          </a:prstGeom>
          <a:solidFill>
            <a:schemeClr val="bg1"/>
          </a:solidFill>
        </p:spPr>
        <p:txBody>
          <a:bodyPr wrap="none" rtlCol="0">
            <a:spAutoFit/>
          </a:bodyPr>
          <a:lstStyle/>
          <a:p>
            <a:r>
              <a:rPr lang="en-ID" sz="2400" b="1">
                <a:solidFill>
                  <a:srgbClr val="000000"/>
                </a:solidFill>
                <a:latin typeface="Calibri" panose="020F0502020204030204" pitchFamily="34" charset="0"/>
                <a:cs typeface="Calibri" panose="020F0502020204030204" pitchFamily="34" charset="0"/>
              </a:rPr>
              <a:t>S1 Teknik Informatika</a:t>
            </a:r>
          </a:p>
        </p:txBody>
      </p:sp>
      <p:sp>
        <p:nvSpPr>
          <p:cNvPr id="3" name="TextBox 2"/>
          <p:cNvSpPr txBox="1"/>
          <p:nvPr/>
        </p:nvSpPr>
        <p:spPr>
          <a:xfrm>
            <a:off x="2091237" y="3007112"/>
            <a:ext cx="8009565" cy="1862048"/>
          </a:xfrm>
          <a:prstGeom prst="rect">
            <a:avLst/>
          </a:prstGeom>
          <a:noFill/>
        </p:spPr>
        <p:txBody>
          <a:bodyPr wrap="none" rtlCol="0">
            <a:spAutoFit/>
          </a:bodyPr>
          <a:lstStyle/>
          <a:p>
            <a:pPr algn="ctr"/>
            <a:r>
              <a:rPr lang="en-ID" sz="11500">
                <a:ln w="12700">
                  <a:solidFill>
                    <a:srgbClr val="0070C0"/>
                  </a:solidFill>
                </a:ln>
                <a:solidFill>
                  <a:srgbClr val="0070C0"/>
                </a:solidFill>
                <a:effectLst>
                  <a:glow rad="127000">
                    <a:schemeClr val="bg1">
                      <a:alpha val="82000"/>
                    </a:schemeClr>
                  </a:glow>
                </a:effectLst>
                <a:latin typeface="Bebas Neue Bold" panose="020B0606020202050201" pitchFamily="34" charset="0"/>
              </a:rPr>
              <a:t>KLASIFIKASI TEKS</a:t>
            </a:r>
          </a:p>
        </p:txBody>
      </p:sp>
      <p:sp>
        <p:nvSpPr>
          <p:cNvPr id="8" name="TextBox 7"/>
          <p:cNvSpPr txBox="1"/>
          <p:nvPr/>
        </p:nvSpPr>
        <p:spPr>
          <a:xfrm>
            <a:off x="1631505" y="2101998"/>
            <a:ext cx="8712968" cy="1200329"/>
          </a:xfrm>
          <a:prstGeom prst="rect">
            <a:avLst/>
          </a:prstGeom>
          <a:noFill/>
        </p:spPr>
        <p:txBody>
          <a:bodyPr wrap="square" rtlCol="0">
            <a:spAutoFit/>
          </a:bodyPr>
          <a:lstStyle/>
          <a:p>
            <a:pPr algn="ctr"/>
            <a:r>
              <a:rPr lang="en-ID" sz="7200" b="1">
                <a:solidFill>
                  <a:schemeClr val="bg1"/>
                </a:solidFill>
                <a:latin typeface="Tempus Sans ITC" panose="04020404030D07020202" pitchFamily="82" charset="0"/>
              </a:rPr>
              <a:t>Tahap Pemodelan</a:t>
            </a:r>
          </a:p>
        </p:txBody>
      </p:sp>
      <p:sp>
        <p:nvSpPr>
          <p:cNvPr id="10" name="TextBox 9"/>
          <p:cNvSpPr txBox="1"/>
          <p:nvPr/>
        </p:nvSpPr>
        <p:spPr>
          <a:xfrm>
            <a:off x="4223792" y="5701104"/>
            <a:ext cx="4610365" cy="461665"/>
          </a:xfrm>
          <a:prstGeom prst="rect">
            <a:avLst/>
          </a:prstGeom>
          <a:solidFill>
            <a:schemeClr val="bg1"/>
          </a:solidFill>
        </p:spPr>
        <p:txBody>
          <a:bodyPr wrap="none" rtlCol="0">
            <a:spAutoFit/>
          </a:bodyPr>
          <a:lstStyle/>
          <a:p>
            <a:r>
              <a:rPr lang="en-ID" sz="2400" b="1">
                <a:solidFill>
                  <a:srgbClr val="000000"/>
                </a:solidFill>
                <a:latin typeface="Calibri" panose="020F0502020204030204" pitchFamily="34" charset="0"/>
                <a:cs typeface="Calibri" panose="020F0502020204030204" pitchFamily="34" charset="0"/>
              </a:rPr>
              <a:t>Dr. Achmad Solichin, S.Kom., M.T.I.</a:t>
            </a:r>
          </a:p>
        </p:txBody>
      </p:sp>
      <p:sp>
        <p:nvSpPr>
          <p:cNvPr id="9" name="Pentagon 8"/>
          <p:cNvSpPr/>
          <p:nvPr/>
        </p:nvSpPr>
        <p:spPr>
          <a:xfrm rot="5400000">
            <a:off x="10168847" y="148241"/>
            <a:ext cx="1800200" cy="1448950"/>
          </a:xfrm>
          <a:prstGeom prst="homePlate">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D" sz="5400" b="1">
                <a:solidFill>
                  <a:srgbClr val="000000"/>
                </a:solidFill>
                <a:latin typeface="Bahnschrift SemiBold" panose="020B0502040204020203" pitchFamily="34" charset="0"/>
              </a:rPr>
              <a:t>09</a:t>
            </a:r>
          </a:p>
        </p:txBody>
      </p:sp>
    </p:spTree>
    <p:extLst>
      <p:ext uri="{BB962C8B-B14F-4D97-AF65-F5344CB8AC3E}">
        <p14:creationId xmlns:p14="http://schemas.microsoft.com/office/powerpoint/2010/main" val="316634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solidFill>
                  <a:srgbClr val="FFFF00"/>
                </a:solidFill>
              </a:rPr>
              <a:t>Ingat:</a:t>
            </a:r>
            <a:r>
              <a:rPr lang="en-ID"/>
              <a:t> Proses Umum Analisis Teks</a:t>
            </a:r>
          </a:p>
        </p:txBody>
      </p:sp>
      <p:sp>
        <p:nvSpPr>
          <p:cNvPr id="4" name="Rectangle 3"/>
          <p:cNvSpPr/>
          <p:nvPr/>
        </p:nvSpPr>
        <p:spPr>
          <a:xfrm>
            <a:off x="1384347" y="2636912"/>
            <a:ext cx="2551413" cy="116076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Preprocessing</a:t>
            </a:r>
          </a:p>
        </p:txBody>
      </p:sp>
      <p:sp>
        <p:nvSpPr>
          <p:cNvPr id="6" name="Rectangle 5"/>
          <p:cNvSpPr/>
          <p:nvPr/>
        </p:nvSpPr>
        <p:spPr>
          <a:xfrm>
            <a:off x="4583832" y="2636912"/>
            <a:ext cx="2520280" cy="116076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Feature Extraction</a:t>
            </a:r>
          </a:p>
        </p:txBody>
      </p:sp>
      <p:sp>
        <p:nvSpPr>
          <p:cNvPr id="7" name="Rectangle 6"/>
          <p:cNvSpPr/>
          <p:nvPr/>
        </p:nvSpPr>
        <p:spPr>
          <a:xfrm>
            <a:off x="7680176" y="2636911"/>
            <a:ext cx="2520280" cy="116076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Modeling</a:t>
            </a:r>
          </a:p>
        </p:txBody>
      </p:sp>
      <p:sp>
        <p:nvSpPr>
          <p:cNvPr id="10" name="TextBox 9"/>
          <p:cNvSpPr txBox="1"/>
          <p:nvPr/>
        </p:nvSpPr>
        <p:spPr>
          <a:xfrm>
            <a:off x="119336" y="1700808"/>
            <a:ext cx="1452834" cy="461665"/>
          </a:xfrm>
          <a:prstGeom prst="rect">
            <a:avLst/>
          </a:prstGeom>
          <a:solidFill>
            <a:srgbClr val="FFFF00"/>
          </a:solidFill>
        </p:spPr>
        <p:txBody>
          <a:bodyPr wrap="none" rtlCol="0">
            <a:spAutoFit/>
          </a:bodyPr>
          <a:lstStyle/>
          <a:p>
            <a:r>
              <a:rPr lang="en-ID" sz="2400">
                <a:solidFill>
                  <a:srgbClr val="000000"/>
                </a:solidFill>
                <a:latin typeface="Calibri" panose="020F0502020204030204" pitchFamily="34" charset="0"/>
                <a:cs typeface="Calibri" panose="020F0502020204030204" pitchFamily="34" charset="0"/>
              </a:rPr>
              <a:t>Input Teks</a:t>
            </a:r>
          </a:p>
        </p:txBody>
      </p:sp>
      <p:cxnSp>
        <p:nvCxnSpPr>
          <p:cNvPr id="11" name="Straight Arrow Connector 10"/>
          <p:cNvCxnSpPr>
            <a:stCxn id="4" idx="3"/>
            <a:endCxn id="6" idx="1"/>
          </p:cNvCxnSpPr>
          <p:nvPr/>
        </p:nvCxnSpPr>
        <p:spPr>
          <a:xfrm>
            <a:off x="3935760" y="3217297"/>
            <a:ext cx="64807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7" idx="1"/>
          </p:cNvCxnSpPr>
          <p:nvPr/>
        </p:nvCxnSpPr>
        <p:spPr>
          <a:xfrm flipV="1">
            <a:off x="7104112" y="3217296"/>
            <a:ext cx="576064"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0" idx="2"/>
            <a:endCxn id="4" idx="1"/>
          </p:cNvCxnSpPr>
          <p:nvPr/>
        </p:nvCxnSpPr>
        <p:spPr>
          <a:xfrm rot="16200000" flipH="1">
            <a:off x="587638" y="2420588"/>
            <a:ext cx="1054824" cy="53859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416480" y="4077072"/>
            <a:ext cx="1544361" cy="1200329"/>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en-ID" sz="2400">
                <a:solidFill>
                  <a:srgbClr val="000000"/>
                </a:solidFill>
                <a:latin typeface="Calibri" panose="020F0502020204030204" pitchFamily="34" charset="0"/>
                <a:cs typeface="Calibri" panose="020F0502020204030204" pitchFamily="34" charset="0"/>
              </a:rPr>
              <a:t>Label</a:t>
            </a:r>
          </a:p>
          <a:p>
            <a:pPr marL="342900" indent="-342900">
              <a:buFont typeface="Arial" panose="020B0604020202020204" pitchFamily="34" charset="0"/>
              <a:buChar char="•"/>
            </a:pPr>
            <a:r>
              <a:rPr lang="en-ID" sz="2400">
                <a:solidFill>
                  <a:srgbClr val="000000"/>
                </a:solidFill>
                <a:latin typeface="Calibri" panose="020F0502020204030204" pitchFamily="34" charset="0"/>
                <a:cs typeface="Calibri" panose="020F0502020204030204" pitchFamily="34" charset="0"/>
              </a:rPr>
              <a:t>Teks</a:t>
            </a:r>
          </a:p>
          <a:p>
            <a:pPr marL="342900" indent="-342900">
              <a:buFont typeface="Arial" panose="020B0604020202020204" pitchFamily="34" charset="0"/>
              <a:buChar char="•"/>
            </a:pPr>
            <a:r>
              <a:rPr lang="en-ID" sz="2400">
                <a:solidFill>
                  <a:srgbClr val="000000"/>
                </a:solidFill>
                <a:latin typeface="Calibri" panose="020F0502020204030204" pitchFamily="34" charset="0"/>
                <a:cs typeface="Calibri" panose="020F0502020204030204" pitchFamily="34" charset="0"/>
              </a:rPr>
              <a:t>Klaster</a:t>
            </a:r>
          </a:p>
        </p:txBody>
      </p:sp>
      <p:cxnSp>
        <p:nvCxnSpPr>
          <p:cNvPr id="23" name="Elbow Connector 22"/>
          <p:cNvCxnSpPr>
            <a:stCxn id="7" idx="3"/>
            <a:endCxn id="22" idx="0"/>
          </p:cNvCxnSpPr>
          <p:nvPr/>
        </p:nvCxnSpPr>
        <p:spPr>
          <a:xfrm>
            <a:off x="10200456" y="3217296"/>
            <a:ext cx="988205" cy="85977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384347" y="4015808"/>
            <a:ext cx="2551413" cy="2554545"/>
          </a:xfrm>
          <a:prstGeom prst="rect">
            <a:avLst/>
          </a:prstGeom>
          <a:solidFill>
            <a:schemeClr val="bg1">
              <a:lumMod val="85000"/>
            </a:schemeClr>
          </a:solidFill>
          <a:ln>
            <a:noFill/>
          </a:ln>
        </p:spPr>
        <p:txBody>
          <a:bodyPr wrap="square">
            <a:spAutoFit/>
          </a:bodyPr>
          <a:lstStyle/>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Tokenization</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Sentence splitter</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Stemming</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Lemmatisasi</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Stop word elimination</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Entity Masking</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Spelling correction</a:t>
            </a:r>
            <a:endParaRPr lang="en-ID" sz="2000">
              <a:solidFill>
                <a:srgbClr val="000000"/>
              </a:solidFill>
              <a:latin typeface="Calibri" panose="020F0502020204030204" pitchFamily="34" charset="0"/>
              <a:cs typeface="Calibri" panose="020F0502020204030204" pitchFamily="34" charset="0"/>
            </a:endParaRPr>
          </a:p>
        </p:txBody>
      </p:sp>
      <p:sp>
        <p:nvSpPr>
          <p:cNvPr id="27" name="Rectangle 26"/>
          <p:cNvSpPr/>
          <p:nvPr/>
        </p:nvSpPr>
        <p:spPr>
          <a:xfrm>
            <a:off x="4583832" y="4077072"/>
            <a:ext cx="2520280" cy="1631216"/>
          </a:xfrm>
          <a:prstGeom prst="rect">
            <a:avLst/>
          </a:prstGeom>
          <a:solidFill>
            <a:schemeClr val="bg1">
              <a:lumMod val="85000"/>
            </a:schemeClr>
          </a:solidFill>
          <a:ln>
            <a:noFill/>
          </a:ln>
        </p:spPr>
        <p:txBody>
          <a:bodyPr wrap="square">
            <a:spAutoFit/>
          </a:bodyPr>
          <a:lstStyle/>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Vector Space Model</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N-gram</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LSI</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Word Embedding</a:t>
            </a:r>
            <a:endParaRPr lang="en-ID" sz="2000">
              <a:solidFill>
                <a:srgbClr val="000000"/>
              </a:solidFill>
              <a:latin typeface="Calibri" panose="020F0502020204030204" pitchFamily="34" charset="0"/>
              <a:cs typeface="Calibri" panose="020F0502020204030204" pitchFamily="34" charset="0"/>
            </a:endParaRPr>
          </a:p>
        </p:txBody>
      </p:sp>
      <p:sp>
        <p:nvSpPr>
          <p:cNvPr id="28" name="Rectangle 27"/>
          <p:cNvSpPr/>
          <p:nvPr/>
        </p:nvSpPr>
        <p:spPr>
          <a:xfrm>
            <a:off x="7680176" y="4077072"/>
            <a:ext cx="2520280" cy="1938992"/>
          </a:xfrm>
          <a:prstGeom prst="rect">
            <a:avLst/>
          </a:prstGeom>
          <a:solidFill>
            <a:schemeClr val="bg1">
              <a:lumMod val="85000"/>
            </a:schemeClr>
          </a:solidFill>
          <a:ln>
            <a:noFill/>
          </a:ln>
        </p:spPr>
        <p:txBody>
          <a:bodyPr wrap="square">
            <a:spAutoFit/>
          </a:bodyPr>
          <a:lstStyle/>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Text Classification/ Clustering</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Text Similarity</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Sequential Labeling</a:t>
            </a:r>
          </a:p>
          <a:p>
            <a:pPr marL="342900" indent="-342900">
              <a:buFont typeface="Arial" panose="020B0604020202020204" pitchFamily="34" charset="0"/>
              <a:buChar char="•"/>
            </a:pPr>
            <a:r>
              <a:rPr lang="en-GB" sz="2000">
                <a:solidFill>
                  <a:srgbClr val="000000"/>
                </a:solidFill>
                <a:latin typeface="Calibri" panose="020F0502020204030204" pitchFamily="34" charset="0"/>
                <a:cs typeface="Calibri" panose="020F0502020204030204" pitchFamily="34" charset="0"/>
              </a:rPr>
              <a:t>Seq2seq</a:t>
            </a:r>
            <a:endParaRPr lang="en-ID" sz="2000">
              <a:solidFill>
                <a:srgbClr val="000000"/>
              </a:solidFill>
              <a:latin typeface="Calibri" panose="020F0502020204030204" pitchFamily="34" charset="0"/>
              <a:cs typeface="Calibri" panose="020F0502020204030204" pitchFamily="34" charset="0"/>
            </a:endParaRPr>
          </a:p>
        </p:txBody>
      </p:sp>
      <p:sp>
        <p:nvSpPr>
          <p:cNvPr id="41" name="TextBox 40"/>
          <p:cNvSpPr txBox="1"/>
          <p:nvPr/>
        </p:nvSpPr>
        <p:spPr>
          <a:xfrm rot="16200000">
            <a:off x="3585884" y="2187954"/>
            <a:ext cx="1344535" cy="461665"/>
          </a:xfrm>
          <a:prstGeom prst="rect">
            <a:avLst/>
          </a:prstGeom>
          <a:noFill/>
        </p:spPr>
        <p:txBody>
          <a:bodyPr wrap="none" rtlCol="0">
            <a:spAutoFit/>
          </a:bodyPr>
          <a:lstStyle/>
          <a:p>
            <a:r>
              <a:rPr lang="en-ID" sz="2400">
                <a:solidFill>
                  <a:srgbClr val="000000"/>
                </a:solidFill>
                <a:latin typeface="Calibri" panose="020F0502020204030204" pitchFamily="34" charset="0"/>
                <a:cs typeface="Calibri" panose="020F0502020204030204" pitchFamily="34" charset="0"/>
              </a:rPr>
              <a:t>Token list</a:t>
            </a:r>
          </a:p>
        </p:txBody>
      </p:sp>
      <p:sp>
        <p:nvSpPr>
          <p:cNvPr id="42" name="TextBox 41"/>
          <p:cNvSpPr txBox="1"/>
          <p:nvPr/>
        </p:nvSpPr>
        <p:spPr>
          <a:xfrm rot="16200000">
            <a:off x="6766533" y="2187953"/>
            <a:ext cx="1261692" cy="461665"/>
          </a:xfrm>
          <a:prstGeom prst="rect">
            <a:avLst/>
          </a:prstGeom>
          <a:noFill/>
        </p:spPr>
        <p:txBody>
          <a:bodyPr wrap="none" rtlCol="0">
            <a:spAutoFit/>
          </a:bodyPr>
          <a:lstStyle/>
          <a:p>
            <a:r>
              <a:rPr lang="en-ID" sz="2400">
                <a:solidFill>
                  <a:srgbClr val="000000"/>
                </a:solidFill>
                <a:latin typeface="Calibri" panose="020F0502020204030204" pitchFamily="34" charset="0"/>
                <a:cs typeface="Calibri" panose="020F0502020204030204" pitchFamily="34" charset="0"/>
              </a:rPr>
              <a:t>Features</a:t>
            </a:r>
          </a:p>
        </p:txBody>
      </p:sp>
      <p:sp>
        <p:nvSpPr>
          <p:cNvPr id="3" name="Rectangle 2"/>
          <p:cNvSpPr/>
          <p:nvPr/>
        </p:nvSpPr>
        <p:spPr>
          <a:xfrm>
            <a:off x="6944133" y="1700809"/>
            <a:ext cx="3616363" cy="4536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4201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Mengapa klasifikasi teks penting?</a:t>
            </a:r>
          </a:p>
        </p:txBody>
      </p:sp>
      <p:sp>
        <p:nvSpPr>
          <p:cNvPr id="3" name="Content Placeholder 2"/>
          <p:cNvSpPr>
            <a:spLocks noGrp="1"/>
          </p:cNvSpPr>
          <p:nvPr>
            <p:ph idx="1"/>
          </p:nvPr>
        </p:nvSpPr>
        <p:spPr/>
        <p:txBody>
          <a:bodyPr/>
          <a:lstStyle/>
          <a:p>
            <a:r>
              <a:rPr lang="en-ID"/>
              <a:t>Sekitar </a:t>
            </a:r>
            <a:r>
              <a:rPr lang="en-ID" b="1">
                <a:solidFill>
                  <a:srgbClr val="FF0000"/>
                </a:solidFill>
              </a:rPr>
              <a:t>80% dari informasi </a:t>
            </a:r>
            <a:r>
              <a:rPr lang="en-ID"/>
              <a:t>bentuknya tidak terstruktur (</a:t>
            </a:r>
            <a:r>
              <a:rPr lang="en-ID" i="1"/>
              <a:t>unstructured</a:t>
            </a:r>
            <a:r>
              <a:rPr lang="en-ID"/>
              <a:t>), dan </a:t>
            </a:r>
            <a:r>
              <a:rPr lang="en-ID" b="1">
                <a:solidFill>
                  <a:srgbClr val="FF0000"/>
                </a:solidFill>
              </a:rPr>
              <a:t>teks</a:t>
            </a:r>
            <a:r>
              <a:rPr lang="en-ID"/>
              <a:t> merupakan salah satu bentuk informasi tidak terstruktur.</a:t>
            </a:r>
          </a:p>
          <a:p>
            <a:r>
              <a:rPr lang="en-ID"/>
              <a:t>Pengelolaan, analisis, pemahaman dan penggalian data teks </a:t>
            </a:r>
            <a:r>
              <a:rPr lang="en-ID" b="1">
                <a:solidFill>
                  <a:srgbClr val="FF0000"/>
                </a:solidFill>
              </a:rPr>
              <a:t>secara manual</a:t>
            </a:r>
            <a:r>
              <a:rPr lang="en-ID"/>
              <a:t> tidaklah mudah karena ukuran dan kompleksitas data teks.</a:t>
            </a:r>
          </a:p>
          <a:p>
            <a:r>
              <a:rPr lang="en-ID"/>
              <a:t>Pentingnya klasifikasi teks berbasis machine learning / AI:</a:t>
            </a:r>
          </a:p>
          <a:p>
            <a:pPr lvl="1"/>
            <a:r>
              <a:rPr lang="en-ID" b="1"/>
              <a:t>Scalability</a:t>
            </a:r>
            <a:r>
              <a:rPr lang="en-ID"/>
              <a:t> </a:t>
            </a:r>
            <a:r>
              <a:rPr lang="en-ID">
                <a:sym typeface="Wingdings" panose="05000000000000000000" pitchFamily="2" charset="2"/>
              </a:rPr>
              <a:t> dapat diterapkan pada data yang sedikit maupun banyak</a:t>
            </a:r>
          </a:p>
          <a:p>
            <a:pPr lvl="1"/>
            <a:r>
              <a:rPr lang="en-ID" b="1"/>
              <a:t>Real-time analysis </a:t>
            </a:r>
            <a:r>
              <a:rPr lang="en-ID">
                <a:sym typeface="Wingdings" panose="05000000000000000000" pitchFamily="2" charset="2"/>
              </a:rPr>
              <a:t> analisis dapat dilakukan secara langsung (waktu nyata, realtime) terhadap data teks</a:t>
            </a:r>
          </a:p>
          <a:p>
            <a:pPr lvl="1"/>
            <a:r>
              <a:rPr lang="en-ID" b="1">
                <a:sym typeface="Wingdings" panose="05000000000000000000" pitchFamily="2" charset="2"/>
              </a:rPr>
              <a:t>Consistent criteria </a:t>
            </a:r>
            <a:r>
              <a:rPr lang="en-ID">
                <a:sym typeface="Wingdings" panose="05000000000000000000" pitchFamily="2" charset="2"/>
              </a:rPr>
              <a:t> hasilnya lebih konsisten dibanding analisis secara manual oleh human annotator.</a:t>
            </a:r>
            <a:endParaRPr lang="en-ID"/>
          </a:p>
        </p:txBody>
      </p:sp>
    </p:spTree>
    <p:extLst>
      <p:ext uri="{BB962C8B-B14F-4D97-AF65-F5344CB8AC3E}">
        <p14:creationId xmlns:p14="http://schemas.microsoft.com/office/powerpoint/2010/main" val="411679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put text is processed by a text classification model and delivers output ta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57" y="1412776"/>
            <a:ext cx="9324801" cy="37985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D"/>
              <a:t>Cara Kerja Klasifikasi Teks</a:t>
            </a:r>
          </a:p>
        </p:txBody>
      </p:sp>
      <p:pic>
        <p:nvPicPr>
          <p:cNvPr id="1026" name="Picture 2" descr="https://miro.medium.com/max/1050/0*gsnzF_CCRxWtKWU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98933" y="4745916"/>
            <a:ext cx="1000125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57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Contoh penerapan klasifikasi teks </a:t>
            </a:r>
          </a:p>
        </p:txBody>
      </p:sp>
      <p:sp>
        <p:nvSpPr>
          <p:cNvPr id="3" name="Content Placeholder 2"/>
          <p:cNvSpPr>
            <a:spLocks noGrp="1"/>
          </p:cNvSpPr>
          <p:nvPr>
            <p:ph idx="1"/>
          </p:nvPr>
        </p:nvSpPr>
        <p:spPr/>
        <p:txBody>
          <a:bodyPr/>
          <a:lstStyle/>
          <a:p>
            <a:r>
              <a:rPr lang="en-ID"/>
              <a:t>Analisis sentimen</a:t>
            </a:r>
          </a:p>
          <a:p>
            <a:r>
              <a:rPr lang="en-ID"/>
              <a:t>Deteksi topik</a:t>
            </a:r>
          </a:p>
          <a:p>
            <a:r>
              <a:rPr lang="en-ID"/>
              <a:t>Deteksi bahasa</a:t>
            </a:r>
          </a:p>
          <a:p>
            <a:r>
              <a:rPr lang="en-ID"/>
              <a:t>Deteksi email spam</a:t>
            </a:r>
          </a:p>
          <a:p>
            <a:r>
              <a:rPr lang="en-ID"/>
              <a:t>Tagging berita / artikel otomatis</a:t>
            </a:r>
          </a:p>
          <a:p>
            <a:r>
              <a:rPr lang="en-ID"/>
              <a:t>Deteksi hoax / fake news</a:t>
            </a:r>
          </a:p>
          <a:p>
            <a:r>
              <a:rPr lang="en-ID"/>
              <a:t>dll</a:t>
            </a:r>
          </a:p>
          <a:p>
            <a:endParaRPr lang="en-ID"/>
          </a:p>
        </p:txBody>
      </p:sp>
      <p:pic>
        <p:nvPicPr>
          <p:cNvPr id="2050" name="Picture 2" descr="https://cdn.analyticsvidhya.com/wp-content/uploads/2018/04/Untitled-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1" y="1700808"/>
            <a:ext cx="5311310"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731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Metode Klasifikasi Teks</a:t>
            </a:r>
          </a:p>
        </p:txBody>
      </p:sp>
      <p:sp>
        <p:nvSpPr>
          <p:cNvPr id="4" name="Rectangle 3"/>
          <p:cNvSpPr/>
          <p:nvPr/>
        </p:nvSpPr>
        <p:spPr>
          <a:xfrm>
            <a:off x="983432" y="1700808"/>
            <a:ext cx="4032448" cy="100811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D" sz="2800">
                <a:latin typeface="Calibri" panose="020F0502020204030204" pitchFamily="34" charset="0"/>
                <a:cs typeface="Calibri" panose="020F0502020204030204" pitchFamily="34" charset="0"/>
              </a:rPr>
              <a:t>Berbasis aturan (rule-based)</a:t>
            </a:r>
          </a:p>
        </p:txBody>
      </p:sp>
      <p:sp>
        <p:nvSpPr>
          <p:cNvPr id="5" name="Rectangle 4"/>
          <p:cNvSpPr/>
          <p:nvPr/>
        </p:nvSpPr>
        <p:spPr>
          <a:xfrm>
            <a:off x="984113" y="3356992"/>
            <a:ext cx="4032448" cy="100811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D" sz="2800">
                <a:latin typeface="Calibri" panose="020F0502020204030204" pitchFamily="34" charset="0"/>
                <a:cs typeface="Calibri" panose="020F0502020204030204" pitchFamily="34" charset="0"/>
              </a:rPr>
              <a:t>Berbasis pembelajaran (machine learning)</a:t>
            </a:r>
          </a:p>
        </p:txBody>
      </p:sp>
      <p:sp>
        <p:nvSpPr>
          <p:cNvPr id="6" name="Rectangle 5"/>
          <p:cNvSpPr/>
          <p:nvPr/>
        </p:nvSpPr>
        <p:spPr>
          <a:xfrm>
            <a:off x="983432" y="5013176"/>
            <a:ext cx="4032448" cy="1008112"/>
          </a:xfrm>
          <a:prstGeom prst="rect">
            <a:avLst/>
          </a:prstGeom>
          <a:gradFill>
            <a:gsLst>
              <a:gs pos="0">
                <a:srgbClr val="00B050"/>
              </a:gs>
              <a:gs pos="80000">
                <a:srgbClr val="00B050"/>
              </a:gs>
              <a:gs pos="100000">
                <a:srgbClr val="00B050"/>
              </a:gs>
            </a:gsLst>
          </a:gradFill>
          <a:ln>
            <a:solidFill>
              <a:srgbClr val="00B050"/>
            </a:solidFill>
          </a:ln>
        </p:spPr>
        <p:style>
          <a:lnRef idx="1">
            <a:schemeClr val="dk1"/>
          </a:lnRef>
          <a:fillRef idx="3">
            <a:schemeClr val="dk1"/>
          </a:fillRef>
          <a:effectRef idx="2">
            <a:schemeClr val="dk1"/>
          </a:effectRef>
          <a:fontRef idx="minor">
            <a:schemeClr val="lt1"/>
          </a:fontRef>
        </p:style>
        <p:txBody>
          <a:bodyPr rtlCol="0" anchor="ctr"/>
          <a:lstStyle/>
          <a:p>
            <a:pPr algn="ctr"/>
            <a:r>
              <a:rPr lang="en-ID" sz="2800">
                <a:latin typeface="Calibri" panose="020F0502020204030204" pitchFamily="34" charset="0"/>
                <a:cs typeface="Calibri" panose="020F0502020204030204" pitchFamily="34" charset="0"/>
              </a:rPr>
              <a:t>Hybrid systems</a:t>
            </a:r>
          </a:p>
        </p:txBody>
      </p:sp>
      <p:sp>
        <p:nvSpPr>
          <p:cNvPr id="7" name="TextBox 6"/>
          <p:cNvSpPr txBox="1"/>
          <p:nvPr/>
        </p:nvSpPr>
        <p:spPr>
          <a:xfrm>
            <a:off x="5447928" y="1604699"/>
            <a:ext cx="6337672" cy="1569660"/>
          </a:xfrm>
          <a:prstGeom prst="rect">
            <a:avLst/>
          </a:prstGeom>
          <a:noFill/>
        </p:spPr>
        <p:txBody>
          <a:bodyPr wrap="square" rtlCol="0">
            <a:spAutoFit/>
          </a:bodyPr>
          <a:lstStyle/>
          <a:p>
            <a:pPr algn="just"/>
            <a:r>
              <a:rPr lang="en-ID" sz="2400">
                <a:solidFill>
                  <a:srgbClr val="000000"/>
                </a:solidFill>
                <a:latin typeface="Calibri" panose="020F0502020204030204" pitchFamily="34" charset="0"/>
                <a:cs typeface="Calibri" panose="020F0502020204030204" pitchFamily="34" charset="0"/>
              </a:rPr>
              <a:t>Klasifikasi dilakukan berdasarkan </a:t>
            </a:r>
            <a:r>
              <a:rPr lang="en-ID" sz="2400" b="1">
                <a:solidFill>
                  <a:srgbClr val="000000"/>
                </a:solidFill>
                <a:latin typeface="Calibri" panose="020F0502020204030204" pitchFamily="34" charset="0"/>
                <a:cs typeface="Calibri" panose="020F0502020204030204" pitchFamily="34" charset="0"/>
              </a:rPr>
              <a:t>sejumlah aturan atau kamus kata</a:t>
            </a:r>
            <a:r>
              <a:rPr lang="en-ID" sz="2400">
                <a:solidFill>
                  <a:srgbClr val="000000"/>
                </a:solidFill>
                <a:latin typeface="Calibri" panose="020F0502020204030204" pitchFamily="34" charset="0"/>
                <a:cs typeface="Calibri" panose="020F0502020204030204" pitchFamily="34" charset="0"/>
              </a:rPr>
              <a:t> yang merepresentasikan ciri dari setiap kelas. Contoh analisis sentimen berbasis kamus lexicon.</a:t>
            </a:r>
          </a:p>
        </p:txBody>
      </p:sp>
      <p:cxnSp>
        <p:nvCxnSpPr>
          <p:cNvPr id="9" name="Elbow Connector 8"/>
          <p:cNvCxnSpPr>
            <a:stCxn id="4" idx="3"/>
            <a:endCxn id="7" idx="1"/>
          </p:cNvCxnSpPr>
          <p:nvPr/>
        </p:nvCxnSpPr>
        <p:spPr>
          <a:xfrm>
            <a:off x="5015880" y="2204864"/>
            <a:ext cx="432048" cy="184665"/>
          </a:xfrm>
          <a:prstGeom prst="bentConnector3">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47928" y="3380799"/>
            <a:ext cx="6337672" cy="1200329"/>
          </a:xfrm>
          <a:prstGeom prst="rect">
            <a:avLst/>
          </a:prstGeom>
          <a:noFill/>
        </p:spPr>
        <p:txBody>
          <a:bodyPr wrap="square" rtlCol="0">
            <a:spAutoFit/>
          </a:bodyPr>
          <a:lstStyle/>
          <a:p>
            <a:pPr algn="just"/>
            <a:r>
              <a:rPr lang="en-ID" sz="2400">
                <a:solidFill>
                  <a:srgbClr val="000000"/>
                </a:solidFill>
                <a:latin typeface="Calibri" panose="020F0502020204030204" pitchFamily="34" charset="0"/>
                <a:cs typeface="Calibri" panose="020F0502020204030204" pitchFamily="34" charset="0"/>
              </a:rPr>
              <a:t>Klasifikasi dilakukan berdasarkan </a:t>
            </a:r>
            <a:r>
              <a:rPr lang="en-ID" sz="2400" b="1">
                <a:solidFill>
                  <a:srgbClr val="000000"/>
                </a:solidFill>
                <a:latin typeface="Calibri" panose="020F0502020204030204" pitchFamily="34" charset="0"/>
                <a:cs typeface="Calibri" panose="020F0502020204030204" pitchFamily="34" charset="0"/>
              </a:rPr>
              <a:t>algoritma pembelajaran</a:t>
            </a:r>
            <a:r>
              <a:rPr lang="en-ID" sz="2400">
                <a:solidFill>
                  <a:srgbClr val="000000"/>
                </a:solidFill>
                <a:latin typeface="Calibri" panose="020F0502020204030204" pitchFamily="34" charset="0"/>
                <a:cs typeface="Calibri" panose="020F0502020204030204" pitchFamily="34" charset="0"/>
              </a:rPr>
              <a:t> yang menganalisis fitur teks dari sejumlah data berlabel.</a:t>
            </a:r>
          </a:p>
        </p:txBody>
      </p:sp>
      <p:cxnSp>
        <p:nvCxnSpPr>
          <p:cNvPr id="11" name="Elbow Connector 10"/>
          <p:cNvCxnSpPr>
            <a:stCxn id="5" idx="3"/>
            <a:endCxn id="10" idx="1"/>
          </p:cNvCxnSpPr>
          <p:nvPr/>
        </p:nvCxnSpPr>
        <p:spPr>
          <a:xfrm>
            <a:off x="5016561" y="3861048"/>
            <a:ext cx="431367" cy="119916"/>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47928" y="4787568"/>
            <a:ext cx="6337672" cy="1200329"/>
          </a:xfrm>
          <a:prstGeom prst="rect">
            <a:avLst/>
          </a:prstGeom>
          <a:noFill/>
        </p:spPr>
        <p:txBody>
          <a:bodyPr wrap="square" rtlCol="0">
            <a:spAutoFit/>
          </a:bodyPr>
          <a:lstStyle/>
          <a:p>
            <a:pPr algn="just"/>
            <a:r>
              <a:rPr lang="en-ID" sz="2400">
                <a:solidFill>
                  <a:srgbClr val="000000"/>
                </a:solidFill>
                <a:latin typeface="Calibri" panose="020F0502020204030204" pitchFamily="34" charset="0"/>
                <a:cs typeface="Calibri" panose="020F0502020204030204" pitchFamily="34" charset="0"/>
              </a:rPr>
              <a:t>Klasifikasi dilakukan berdasarkan kombinasi dari sejumlah </a:t>
            </a:r>
            <a:r>
              <a:rPr lang="en-ID" sz="2400" b="1">
                <a:solidFill>
                  <a:srgbClr val="000000"/>
                </a:solidFill>
                <a:latin typeface="Calibri" panose="020F0502020204030204" pitchFamily="34" charset="0"/>
                <a:cs typeface="Calibri" panose="020F0502020204030204" pitchFamily="34" charset="0"/>
              </a:rPr>
              <a:t>aturan atau kamus kata</a:t>
            </a:r>
            <a:r>
              <a:rPr lang="en-ID" sz="2400">
                <a:solidFill>
                  <a:srgbClr val="000000"/>
                </a:solidFill>
                <a:latin typeface="Calibri" panose="020F0502020204030204" pitchFamily="34" charset="0"/>
                <a:cs typeface="Calibri" panose="020F0502020204030204" pitchFamily="34" charset="0"/>
              </a:rPr>
              <a:t> dengan </a:t>
            </a:r>
            <a:r>
              <a:rPr lang="en-ID" sz="2400" b="1">
                <a:solidFill>
                  <a:srgbClr val="000000"/>
                </a:solidFill>
                <a:latin typeface="Calibri" panose="020F0502020204030204" pitchFamily="34" charset="0"/>
                <a:cs typeface="Calibri" panose="020F0502020204030204" pitchFamily="34" charset="0"/>
              </a:rPr>
              <a:t>algoritma pembelajaran</a:t>
            </a:r>
            <a:r>
              <a:rPr lang="en-ID" sz="2400">
                <a:solidFill>
                  <a:srgbClr val="000000"/>
                </a:solidFill>
                <a:latin typeface="Calibri" panose="020F0502020204030204" pitchFamily="34" charset="0"/>
                <a:cs typeface="Calibri" panose="020F0502020204030204" pitchFamily="34" charset="0"/>
              </a:rPr>
              <a:t>.</a:t>
            </a:r>
          </a:p>
        </p:txBody>
      </p:sp>
      <p:cxnSp>
        <p:nvCxnSpPr>
          <p:cNvPr id="15" name="Elbow Connector 14"/>
          <p:cNvCxnSpPr>
            <a:stCxn id="6" idx="3"/>
            <a:endCxn id="14" idx="1"/>
          </p:cNvCxnSpPr>
          <p:nvPr/>
        </p:nvCxnSpPr>
        <p:spPr>
          <a:xfrm flipV="1">
            <a:off x="5015880" y="5387733"/>
            <a:ext cx="432048" cy="129499"/>
          </a:xfrm>
          <a:prstGeom prst="bentConnector3">
            <a:avLst>
              <a:gd name="adj1" fmla="val 50000"/>
            </a:avLst>
          </a:prstGeom>
          <a:ln w="28575">
            <a:solidFill>
              <a:srgbClr val="0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556328"/>
      </p:ext>
    </p:extLst>
  </p:cSld>
  <p:clrMapOvr>
    <a:masterClrMapping/>
  </p:clrMapOvr>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49011</TotalTime>
  <Words>1255</Words>
  <Application>Microsoft Office PowerPoint</Application>
  <PresentationFormat>Widescreen</PresentationFormat>
  <Paragraphs>143</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Bahnschrift SemiBold</vt:lpstr>
      <vt:lpstr>Bebas Neue Bold</vt:lpstr>
      <vt:lpstr>Calibri</vt:lpstr>
      <vt:lpstr>Courier New</vt:lpstr>
      <vt:lpstr>Tempus Sans ITC</vt:lpstr>
      <vt:lpstr>Verdana</vt:lpstr>
      <vt:lpstr>Wingdings</vt:lpstr>
      <vt:lpstr>powerpoint-template-apr7</vt:lpstr>
      <vt:lpstr>FAKULTAS TEKNOLOGI INFORMASI</vt:lpstr>
      <vt:lpstr>KLASIFIKASI TEKS</vt:lpstr>
      <vt:lpstr>Tujuan Pembelajaran</vt:lpstr>
      <vt:lpstr>PowerPoint Presentation</vt:lpstr>
      <vt:lpstr>Ingat: Proses Umum Analisis Teks</vt:lpstr>
      <vt:lpstr>Mengapa klasifikasi teks penting?</vt:lpstr>
      <vt:lpstr>Cara Kerja Klasifikasi Teks</vt:lpstr>
      <vt:lpstr>Contoh penerapan klasifikasi teks </vt:lpstr>
      <vt:lpstr>Metode Klasifikasi Teks</vt:lpstr>
      <vt:lpstr>Klasifikasi Berbasis Algoritma Pembelajaran: Training</vt:lpstr>
      <vt:lpstr>Klasifikasi Berbasis Algoritma Pembelajaran: Testing / Prediksi</vt:lpstr>
      <vt:lpstr>Klasifikasi Teks: Algoritma Pembelajaran</vt:lpstr>
      <vt:lpstr>Naïve Bayes Classifier (NBC)</vt:lpstr>
      <vt:lpstr>Naïve Bayes Classifier (NBC): Contoh Penelitian</vt:lpstr>
      <vt:lpstr>Naïve Bayes Classifier (NBC): Rekomendasi Video</vt:lpstr>
      <vt:lpstr>Support Vector Machine (SVM)</vt:lpstr>
      <vt:lpstr>Support Vector Machine (SVM): Kelebihan</vt:lpstr>
      <vt:lpstr>Support Vector Machine (SVM): Kekurangan</vt:lpstr>
      <vt:lpstr>Support Vector Machine (SVM): Contoh Penelitian</vt:lpstr>
      <vt:lpstr>K-Nearest Neighbor (KNN)</vt:lpstr>
      <vt:lpstr>Nilai K pada KNN</vt:lpstr>
      <vt:lpstr>Kelebihan dan Kekurangan Algoritma KNN</vt:lpstr>
      <vt:lpstr>Kelebihan dan Kekurangan Algoritma KNN</vt:lpstr>
      <vt:lpstr>Rekomendasi Video</vt:lpstr>
      <vt:lpstr>XGBOOST</vt:lpstr>
      <vt:lpstr>XGBOOST</vt:lpstr>
      <vt:lpstr>Referensi</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Achmad Solichin</cp:lastModifiedBy>
  <cp:revision>1095</cp:revision>
  <dcterms:created xsi:type="dcterms:W3CDTF">2011-05-21T14:11:58Z</dcterms:created>
  <dcterms:modified xsi:type="dcterms:W3CDTF">2023-11-28T01:16:05Z</dcterms:modified>
</cp:coreProperties>
</file>